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77" r:id="rId7"/>
    <p:sldId id="278" r:id="rId8"/>
    <p:sldId id="281" r:id="rId9"/>
    <p:sldId id="262" r:id="rId10"/>
    <p:sldId id="263" r:id="rId11"/>
    <p:sldId id="279" r:id="rId12"/>
    <p:sldId id="283" r:id="rId13"/>
    <p:sldId id="284" r:id="rId14"/>
    <p:sldId id="264" r:id="rId15"/>
    <p:sldId id="282" r:id="rId16"/>
    <p:sldId id="265" r:id="rId17"/>
    <p:sldId id="280" r:id="rId18"/>
    <p:sldId id="267" r:id="rId19"/>
    <p:sldId id="268" r:id="rId20"/>
    <p:sldId id="269" r:id="rId21"/>
    <p:sldId id="270" r:id="rId22"/>
    <p:sldId id="272" r:id="rId23"/>
    <p:sldId id="273" r:id="rId24"/>
    <p:sldId id="274" r:id="rId25"/>
    <p:sldId id="286" r:id="rId26"/>
    <p:sldId id="275" r:id="rId27"/>
    <p:sldId id="276" r:id="rId28"/>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7" d="100"/>
          <a:sy n="107" d="100"/>
        </p:scale>
        <p:origin x="69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9E1A5F3-DDE2-3063-57A0-618430DAD3C2}"/>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448FB899-B660-2FF1-80D5-8BE08AA1E3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BCAD5CDA-B773-54A6-FC9E-F93E6E85E807}"/>
              </a:ext>
            </a:extLst>
          </p:cNvPr>
          <p:cNvSpPr>
            <a:spLocks noGrp="1"/>
          </p:cNvSpPr>
          <p:nvPr>
            <p:ph type="dt" sz="half" idx="10"/>
          </p:nvPr>
        </p:nvSpPr>
        <p:spPr/>
        <p:txBody>
          <a:bodyPr/>
          <a:lstStyle/>
          <a:p>
            <a:fld id="{66ED5708-7148-4D59-8A08-41B20300E0C3}" type="datetimeFigureOut">
              <a:rPr lang="hu-HU" smtClean="0"/>
              <a:t>2025. 10. 22.</a:t>
            </a:fld>
            <a:endParaRPr lang="hu-HU"/>
          </a:p>
        </p:txBody>
      </p:sp>
      <p:sp>
        <p:nvSpPr>
          <p:cNvPr id="5" name="Élőláb helye 4">
            <a:extLst>
              <a:ext uri="{FF2B5EF4-FFF2-40B4-BE49-F238E27FC236}">
                <a16:creationId xmlns:a16="http://schemas.microsoft.com/office/drawing/2014/main" id="{3A20C1CF-3899-F58B-7456-C70AE085C81A}"/>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B5882781-13BF-0480-F429-EE44E717FD37}"/>
              </a:ext>
            </a:extLst>
          </p:cNvPr>
          <p:cNvSpPr>
            <a:spLocks noGrp="1"/>
          </p:cNvSpPr>
          <p:nvPr>
            <p:ph type="sldNum" sz="quarter" idx="12"/>
          </p:nvPr>
        </p:nvSpPr>
        <p:spPr/>
        <p:txBody>
          <a:bodyPr/>
          <a:lstStyle/>
          <a:p>
            <a:fld id="{B78BA471-807E-4A75-9320-051ED06DB7AE}" type="slidenum">
              <a:rPr lang="hu-HU" smtClean="0"/>
              <a:t>‹#›</a:t>
            </a:fld>
            <a:endParaRPr lang="hu-HU"/>
          </a:p>
        </p:txBody>
      </p:sp>
    </p:spTree>
    <p:extLst>
      <p:ext uri="{BB962C8B-B14F-4D97-AF65-F5344CB8AC3E}">
        <p14:creationId xmlns:p14="http://schemas.microsoft.com/office/powerpoint/2010/main" val="2023421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02C0126-B8F6-306D-26D0-3DB859D7B084}"/>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B4F017B2-E296-00D7-8AC8-89F63B702B27}"/>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CB83E38E-00F0-C500-5590-FE50E89EA53F}"/>
              </a:ext>
            </a:extLst>
          </p:cNvPr>
          <p:cNvSpPr>
            <a:spLocks noGrp="1"/>
          </p:cNvSpPr>
          <p:nvPr>
            <p:ph type="dt" sz="half" idx="10"/>
          </p:nvPr>
        </p:nvSpPr>
        <p:spPr/>
        <p:txBody>
          <a:bodyPr/>
          <a:lstStyle/>
          <a:p>
            <a:fld id="{66ED5708-7148-4D59-8A08-41B20300E0C3}" type="datetimeFigureOut">
              <a:rPr lang="hu-HU" smtClean="0"/>
              <a:t>2025. 10. 22.</a:t>
            </a:fld>
            <a:endParaRPr lang="hu-HU"/>
          </a:p>
        </p:txBody>
      </p:sp>
      <p:sp>
        <p:nvSpPr>
          <p:cNvPr id="5" name="Élőláb helye 4">
            <a:extLst>
              <a:ext uri="{FF2B5EF4-FFF2-40B4-BE49-F238E27FC236}">
                <a16:creationId xmlns:a16="http://schemas.microsoft.com/office/drawing/2014/main" id="{743976E6-78A1-5450-76EB-EB4B1F0D37EB}"/>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41D31B71-1C82-CB23-8D55-21BC4CA248AA}"/>
              </a:ext>
            </a:extLst>
          </p:cNvPr>
          <p:cNvSpPr>
            <a:spLocks noGrp="1"/>
          </p:cNvSpPr>
          <p:nvPr>
            <p:ph type="sldNum" sz="quarter" idx="12"/>
          </p:nvPr>
        </p:nvSpPr>
        <p:spPr/>
        <p:txBody>
          <a:bodyPr/>
          <a:lstStyle/>
          <a:p>
            <a:fld id="{B78BA471-807E-4A75-9320-051ED06DB7AE}" type="slidenum">
              <a:rPr lang="hu-HU" smtClean="0"/>
              <a:t>‹#›</a:t>
            </a:fld>
            <a:endParaRPr lang="hu-HU"/>
          </a:p>
        </p:txBody>
      </p:sp>
    </p:spTree>
    <p:extLst>
      <p:ext uri="{BB962C8B-B14F-4D97-AF65-F5344CB8AC3E}">
        <p14:creationId xmlns:p14="http://schemas.microsoft.com/office/powerpoint/2010/main" val="730366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EFF52400-105E-4A56-2F38-85B0B2488DAD}"/>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0924C4E5-B828-9380-8823-24B53FBE8FC8}"/>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EA7CCBFC-47B2-B4AD-2A10-70CD7DF8FA99}"/>
              </a:ext>
            </a:extLst>
          </p:cNvPr>
          <p:cNvSpPr>
            <a:spLocks noGrp="1"/>
          </p:cNvSpPr>
          <p:nvPr>
            <p:ph type="dt" sz="half" idx="10"/>
          </p:nvPr>
        </p:nvSpPr>
        <p:spPr/>
        <p:txBody>
          <a:bodyPr/>
          <a:lstStyle/>
          <a:p>
            <a:fld id="{66ED5708-7148-4D59-8A08-41B20300E0C3}" type="datetimeFigureOut">
              <a:rPr lang="hu-HU" smtClean="0"/>
              <a:t>2025. 10. 22.</a:t>
            </a:fld>
            <a:endParaRPr lang="hu-HU"/>
          </a:p>
        </p:txBody>
      </p:sp>
      <p:sp>
        <p:nvSpPr>
          <p:cNvPr id="5" name="Élőláb helye 4">
            <a:extLst>
              <a:ext uri="{FF2B5EF4-FFF2-40B4-BE49-F238E27FC236}">
                <a16:creationId xmlns:a16="http://schemas.microsoft.com/office/drawing/2014/main" id="{ECFC3E74-2159-D969-460D-4CD66A39941E}"/>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D57AFEB5-7FAC-CAF4-EA91-B575BB4D89EB}"/>
              </a:ext>
            </a:extLst>
          </p:cNvPr>
          <p:cNvSpPr>
            <a:spLocks noGrp="1"/>
          </p:cNvSpPr>
          <p:nvPr>
            <p:ph type="sldNum" sz="quarter" idx="12"/>
          </p:nvPr>
        </p:nvSpPr>
        <p:spPr/>
        <p:txBody>
          <a:bodyPr/>
          <a:lstStyle/>
          <a:p>
            <a:fld id="{B78BA471-807E-4A75-9320-051ED06DB7AE}" type="slidenum">
              <a:rPr lang="hu-HU" smtClean="0"/>
              <a:t>‹#›</a:t>
            </a:fld>
            <a:endParaRPr lang="hu-HU"/>
          </a:p>
        </p:txBody>
      </p:sp>
    </p:spTree>
    <p:extLst>
      <p:ext uri="{BB962C8B-B14F-4D97-AF65-F5344CB8AC3E}">
        <p14:creationId xmlns:p14="http://schemas.microsoft.com/office/powerpoint/2010/main" val="362239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C0254B7-90A2-078F-DD6A-B93DC00C39A5}"/>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A9F4AE55-475A-45E3-50FE-1D7D9F721EB7}"/>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603EAB0C-0097-5BB5-8756-41CC024048A6}"/>
              </a:ext>
            </a:extLst>
          </p:cNvPr>
          <p:cNvSpPr>
            <a:spLocks noGrp="1"/>
          </p:cNvSpPr>
          <p:nvPr>
            <p:ph type="dt" sz="half" idx="10"/>
          </p:nvPr>
        </p:nvSpPr>
        <p:spPr/>
        <p:txBody>
          <a:bodyPr/>
          <a:lstStyle/>
          <a:p>
            <a:fld id="{66ED5708-7148-4D59-8A08-41B20300E0C3}" type="datetimeFigureOut">
              <a:rPr lang="hu-HU" smtClean="0"/>
              <a:t>2025. 10. 22.</a:t>
            </a:fld>
            <a:endParaRPr lang="hu-HU"/>
          </a:p>
        </p:txBody>
      </p:sp>
      <p:sp>
        <p:nvSpPr>
          <p:cNvPr id="5" name="Élőláb helye 4">
            <a:extLst>
              <a:ext uri="{FF2B5EF4-FFF2-40B4-BE49-F238E27FC236}">
                <a16:creationId xmlns:a16="http://schemas.microsoft.com/office/drawing/2014/main" id="{9E528CC1-4404-69EB-8EEC-9F7EC86A1518}"/>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077A9C51-1FE6-2CC5-3291-AC0466EE4A4F}"/>
              </a:ext>
            </a:extLst>
          </p:cNvPr>
          <p:cNvSpPr>
            <a:spLocks noGrp="1"/>
          </p:cNvSpPr>
          <p:nvPr>
            <p:ph type="sldNum" sz="quarter" idx="12"/>
          </p:nvPr>
        </p:nvSpPr>
        <p:spPr/>
        <p:txBody>
          <a:bodyPr/>
          <a:lstStyle/>
          <a:p>
            <a:fld id="{B78BA471-807E-4A75-9320-051ED06DB7AE}" type="slidenum">
              <a:rPr lang="hu-HU" smtClean="0"/>
              <a:t>‹#›</a:t>
            </a:fld>
            <a:endParaRPr lang="hu-HU"/>
          </a:p>
        </p:txBody>
      </p:sp>
    </p:spTree>
    <p:extLst>
      <p:ext uri="{BB962C8B-B14F-4D97-AF65-F5344CB8AC3E}">
        <p14:creationId xmlns:p14="http://schemas.microsoft.com/office/powerpoint/2010/main" val="2664007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16D19D1-70D3-3AA8-471D-2231B2A8BFC0}"/>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B8E3D656-9C89-BEEF-B138-CB79A8791F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F6CBA27F-03F7-D257-C073-99DBD612AD71}"/>
              </a:ext>
            </a:extLst>
          </p:cNvPr>
          <p:cNvSpPr>
            <a:spLocks noGrp="1"/>
          </p:cNvSpPr>
          <p:nvPr>
            <p:ph type="dt" sz="half" idx="10"/>
          </p:nvPr>
        </p:nvSpPr>
        <p:spPr/>
        <p:txBody>
          <a:bodyPr/>
          <a:lstStyle/>
          <a:p>
            <a:fld id="{66ED5708-7148-4D59-8A08-41B20300E0C3}" type="datetimeFigureOut">
              <a:rPr lang="hu-HU" smtClean="0"/>
              <a:t>2025. 10. 22.</a:t>
            </a:fld>
            <a:endParaRPr lang="hu-HU"/>
          </a:p>
        </p:txBody>
      </p:sp>
      <p:sp>
        <p:nvSpPr>
          <p:cNvPr id="5" name="Élőláb helye 4">
            <a:extLst>
              <a:ext uri="{FF2B5EF4-FFF2-40B4-BE49-F238E27FC236}">
                <a16:creationId xmlns:a16="http://schemas.microsoft.com/office/drawing/2014/main" id="{6B08B5B6-B31A-456A-ED94-398C2C48C2B8}"/>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B638A272-3CF8-F2EF-5A69-BEE66AF41C86}"/>
              </a:ext>
            </a:extLst>
          </p:cNvPr>
          <p:cNvSpPr>
            <a:spLocks noGrp="1"/>
          </p:cNvSpPr>
          <p:nvPr>
            <p:ph type="sldNum" sz="quarter" idx="12"/>
          </p:nvPr>
        </p:nvSpPr>
        <p:spPr/>
        <p:txBody>
          <a:bodyPr/>
          <a:lstStyle/>
          <a:p>
            <a:fld id="{B78BA471-807E-4A75-9320-051ED06DB7AE}" type="slidenum">
              <a:rPr lang="hu-HU" smtClean="0"/>
              <a:t>‹#›</a:t>
            </a:fld>
            <a:endParaRPr lang="hu-HU"/>
          </a:p>
        </p:txBody>
      </p:sp>
    </p:spTree>
    <p:extLst>
      <p:ext uri="{BB962C8B-B14F-4D97-AF65-F5344CB8AC3E}">
        <p14:creationId xmlns:p14="http://schemas.microsoft.com/office/powerpoint/2010/main" val="3184173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525E52B-DFD5-E476-983E-BD71C9A133E6}"/>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F4B9097D-2CC3-7E84-5F03-E4D048AA9180}"/>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5630F234-DF40-CB4A-F3A9-78F96A957AFC}"/>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90BC087D-AFA5-1208-5BDD-7B34DB802E9B}"/>
              </a:ext>
            </a:extLst>
          </p:cNvPr>
          <p:cNvSpPr>
            <a:spLocks noGrp="1"/>
          </p:cNvSpPr>
          <p:nvPr>
            <p:ph type="dt" sz="half" idx="10"/>
          </p:nvPr>
        </p:nvSpPr>
        <p:spPr/>
        <p:txBody>
          <a:bodyPr/>
          <a:lstStyle/>
          <a:p>
            <a:fld id="{66ED5708-7148-4D59-8A08-41B20300E0C3}" type="datetimeFigureOut">
              <a:rPr lang="hu-HU" smtClean="0"/>
              <a:t>2025. 10. 22.</a:t>
            </a:fld>
            <a:endParaRPr lang="hu-HU"/>
          </a:p>
        </p:txBody>
      </p:sp>
      <p:sp>
        <p:nvSpPr>
          <p:cNvPr id="6" name="Élőláb helye 5">
            <a:extLst>
              <a:ext uri="{FF2B5EF4-FFF2-40B4-BE49-F238E27FC236}">
                <a16:creationId xmlns:a16="http://schemas.microsoft.com/office/drawing/2014/main" id="{76C99864-055E-8E86-7786-44DA2E33BCBB}"/>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C653C82B-2FE4-52FE-5215-01A0B5C1D558}"/>
              </a:ext>
            </a:extLst>
          </p:cNvPr>
          <p:cNvSpPr>
            <a:spLocks noGrp="1"/>
          </p:cNvSpPr>
          <p:nvPr>
            <p:ph type="sldNum" sz="quarter" idx="12"/>
          </p:nvPr>
        </p:nvSpPr>
        <p:spPr/>
        <p:txBody>
          <a:bodyPr/>
          <a:lstStyle/>
          <a:p>
            <a:fld id="{B78BA471-807E-4A75-9320-051ED06DB7AE}" type="slidenum">
              <a:rPr lang="hu-HU" smtClean="0"/>
              <a:t>‹#›</a:t>
            </a:fld>
            <a:endParaRPr lang="hu-HU"/>
          </a:p>
        </p:txBody>
      </p:sp>
    </p:spTree>
    <p:extLst>
      <p:ext uri="{BB962C8B-B14F-4D97-AF65-F5344CB8AC3E}">
        <p14:creationId xmlns:p14="http://schemas.microsoft.com/office/powerpoint/2010/main" val="3529020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C0C8EAC-B3A5-E509-BC3C-50466CF2F217}"/>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AA0D4773-4428-1BBE-39A9-CE972C5F8A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F0837416-CAC9-602A-8EFD-5235AA05BA77}"/>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DB33AA80-5EA6-2168-C610-79EA2099B0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97AF52E7-5890-378A-689B-7EF3D14A9D27}"/>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C8170AF0-2D7A-7AA5-54ED-B5BD3A0D5AA3}"/>
              </a:ext>
            </a:extLst>
          </p:cNvPr>
          <p:cNvSpPr>
            <a:spLocks noGrp="1"/>
          </p:cNvSpPr>
          <p:nvPr>
            <p:ph type="dt" sz="half" idx="10"/>
          </p:nvPr>
        </p:nvSpPr>
        <p:spPr/>
        <p:txBody>
          <a:bodyPr/>
          <a:lstStyle/>
          <a:p>
            <a:fld id="{66ED5708-7148-4D59-8A08-41B20300E0C3}" type="datetimeFigureOut">
              <a:rPr lang="hu-HU" smtClean="0"/>
              <a:t>2025. 10. 22.</a:t>
            </a:fld>
            <a:endParaRPr lang="hu-HU"/>
          </a:p>
        </p:txBody>
      </p:sp>
      <p:sp>
        <p:nvSpPr>
          <p:cNvPr id="8" name="Élőláb helye 7">
            <a:extLst>
              <a:ext uri="{FF2B5EF4-FFF2-40B4-BE49-F238E27FC236}">
                <a16:creationId xmlns:a16="http://schemas.microsoft.com/office/drawing/2014/main" id="{CBB5C9A8-C807-C9A6-B97F-C3C14E9BD7DE}"/>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id="{405E369A-FFC2-B2B7-51D8-AFCB7102D3AB}"/>
              </a:ext>
            </a:extLst>
          </p:cNvPr>
          <p:cNvSpPr>
            <a:spLocks noGrp="1"/>
          </p:cNvSpPr>
          <p:nvPr>
            <p:ph type="sldNum" sz="quarter" idx="12"/>
          </p:nvPr>
        </p:nvSpPr>
        <p:spPr/>
        <p:txBody>
          <a:bodyPr/>
          <a:lstStyle/>
          <a:p>
            <a:fld id="{B78BA471-807E-4A75-9320-051ED06DB7AE}" type="slidenum">
              <a:rPr lang="hu-HU" smtClean="0"/>
              <a:t>‹#›</a:t>
            </a:fld>
            <a:endParaRPr lang="hu-HU"/>
          </a:p>
        </p:txBody>
      </p:sp>
    </p:spTree>
    <p:extLst>
      <p:ext uri="{BB962C8B-B14F-4D97-AF65-F5344CB8AC3E}">
        <p14:creationId xmlns:p14="http://schemas.microsoft.com/office/powerpoint/2010/main" val="1697852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29A4372-9CC7-F7B6-A354-510773CDA90D}"/>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93DA03FC-2EC0-4278-30AB-FB68DCC704AA}"/>
              </a:ext>
            </a:extLst>
          </p:cNvPr>
          <p:cNvSpPr>
            <a:spLocks noGrp="1"/>
          </p:cNvSpPr>
          <p:nvPr>
            <p:ph type="dt" sz="half" idx="10"/>
          </p:nvPr>
        </p:nvSpPr>
        <p:spPr/>
        <p:txBody>
          <a:bodyPr/>
          <a:lstStyle/>
          <a:p>
            <a:fld id="{66ED5708-7148-4D59-8A08-41B20300E0C3}" type="datetimeFigureOut">
              <a:rPr lang="hu-HU" smtClean="0"/>
              <a:t>2025. 10. 22.</a:t>
            </a:fld>
            <a:endParaRPr lang="hu-HU"/>
          </a:p>
        </p:txBody>
      </p:sp>
      <p:sp>
        <p:nvSpPr>
          <p:cNvPr id="4" name="Élőláb helye 3">
            <a:extLst>
              <a:ext uri="{FF2B5EF4-FFF2-40B4-BE49-F238E27FC236}">
                <a16:creationId xmlns:a16="http://schemas.microsoft.com/office/drawing/2014/main" id="{6D3CFA6D-E5EF-23BC-350A-ABA8DEF86CB4}"/>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56F6A667-07BF-3DF2-28C5-C62B4C848C0C}"/>
              </a:ext>
            </a:extLst>
          </p:cNvPr>
          <p:cNvSpPr>
            <a:spLocks noGrp="1"/>
          </p:cNvSpPr>
          <p:nvPr>
            <p:ph type="sldNum" sz="quarter" idx="12"/>
          </p:nvPr>
        </p:nvSpPr>
        <p:spPr/>
        <p:txBody>
          <a:bodyPr/>
          <a:lstStyle/>
          <a:p>
            <a:fld id="{B78BA471-807E-4A75-9320-051ED06DB7AE}" type="slidenum">
              <a:rPr lang="hu-HU" smtClean="0"/>
              <a:t>‹#›</a:t>
            </a:fld>
            <a:endParaRPr lang="hu-HU"/>
          </a:p>
        </p:txBody>
      </p:sp>
    </p:spTree>
    <p:extLst>
      <p:ext uri="{BB962C8B-B14F-4D97-AF65-F5344CB8AC3E}">
        <p14:creationId xmlns:p14="http://schemas.microsoft.com/office/powerpoint/2010/main" val="2402790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1DA14D90-A192-D52A-CC61-6ED940CA7D56}"/>
              </a:ext>
            </a:extLst>
          </p:cNvPr>
          <p:cNvSpPr>
            <a:spLocks noGrp="1"/>
          </p:cNvSpPr>
          <p:nvPr>
            <p:ph type="dt" sz="half" idx="10"/>
          </p:nvPr>
        </p:nvSpPr>
        <p:spPr/>
        <p:txBody>
          <a:bodyPr/>
          <a:lstStyle/>
          <a:p>
            <a:fld id="{66ED5708-7148-4D59-8A08-41B20300E0C3}" type="datetimeFigureOut">
              <a:rPr lang="hu-HU" smtClean="0"/>
              <a:t>2025. 10. 22.</a:t>
            </a:fld>
            <a:endParaRPr lang="hu-HU"/>
          </a:p>
        </p:txBody>
      </p:sp>
      <p:sp>
        <p:nvSpPr>
          <p:cNvPr id="3" name="Élőláb helye 2">
            <a:extLst>
              <a:ext uri="{FF2B5EF4-FFF2-40B4-BE49-F238E27FC236}">
                <a16:creationId xmlns:a16="http://schemas.microsoft.com/office/drawing/2014/main" id="{834426C6-8FA4-B8A4-0152-8C94132A32C6}"/>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id="{7D32A5E9-08E2-D16A-EC92-C7A523F92F36}"/>
              </a:ext>
            </a:extLst>
          </p:cNvPr>
          <p:cNvSpPr>
            <a:spLocks noGrp="1"/>
          </p:cNvSpPr>
          <p:nvPr>
            <p:ph type="sldNum" sz="quarter" idx="12"/>
          </p:nvPr>
        </p:nvSpPr>
        <p:spPr/>
        <p:txBody>
          <a:bodyPr/>
          <a:lstStyle/>
          <a:p>
            <a:fld id="{B78BA471-807E-4A75-9320-051ED06DB7AE}" type="slidenum">
              <a:rPr lang="hu-HU" smtClean="0"/>
              <a:t>‹#›</a:t>
            </a:fld>
            <a:endParaRPr lang="hu-HU"/>
          </a:p>
        </p:txBody>
      </p:sp>
    </p:spTree>
    <p:extLst>
      <p:ext uri="{BB962C8B-B14F-4D97-AF65-F5344CB8AC3E}">
        <p14:creationId xmlns:p14="http://schemas.microsoft.com/office/powerpoint/2010/main" val="818124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9AA569C-A879-B7F9-6DB9-CEFBAE1BAA05}"/>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0C9CE10C-2585-7C12-06DC-5B78005378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3CD23EB1-A28C-8E99-670D-027EC19371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3BA04824-C6DA-0F15-0F0E-8A22E5B13ECA}"/>
              </a:ext>
            </a:extLst>
          </p:cNvPr>
          <p:cNvSpPr>
            <a:spLocks noGrp="1"/>
          </p:cNvSpPr>
          <p:nvPr>
            <p:ph type="dt" sz="half" idx="10"/>
          </p:nvPr>
        </p:nvSpPr>
        <p:spPr/>
        <p:txBody>
          <a:bodyPr/>
          <a:lstStyle/>
          <a:p>
            <a:fld id="{66ED5708-7148-4D59-8A08-41B20300E0C3}" type="datetimeFigureOut">
              <a:rPr lang="hu-HU" smtClean="0"/>
              <a:t>2025. 10. 22.</a:t>
            </a:fld>
            <a:endParaRPr lang="hu-HU"/>
          </a:p>
        </p:txBody>
      </p:sp>
      <p:sp>
        <p:nvSpPr>
          <p:cNvPr id="6" name="Élőláb helye 5">
            <a:extLst>
              <a:ext uri="{FF2B5EF4-FFF2-40B4-BE49-F238E27FC236}">
                <a16:creationId xmlns:a16="http://schemas.microsoft.com/office/drawing/2014/main" id="{2C029EAD-2F29-5217-567C-D9A98E9DD45B}"/>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B5CB7A9A-5433-1839-70B1-47A369CDE940}"/>
              </a:ext>
            </a:extLst>
          </p:cNvPr>
          <p:cNvSpPr>
            <a:spLocks noGrp="1"/>
          </p:cNvSpPr>
          <p:nvPr>
            <p:ph type="sldNum" sz="quarter" idx="12"/>
          </p:nvPr>
        </p:nvSpPr>
        <p:spPr/>
        <p:txBody>
          <a:bodyPr/>
          <a:lstStyle/>
          <a:p>
            <a:fld id="{B78BA471-807E-4A75-9320-051ED06DB7AE}" type="slidenum">
              <a:rPr lang="hu-HU" smtClean="0"/>
              <a:t>‹#›</a:t>
            </a:fld>
            <a:endParaRPr lang="hu-HU"/>
          </a:p>
        </p:txBody>
      </p:sp>
    </p:spTree>
    <p:extLst>
      <p:ext uri="{BB962C8B-B14F-4D97-AF65-F5344CB8AC3E}">
        <p14:creationId xmlns:p14="http://schemas.microsoft.com/office/powerpoint/2010/main" val="2200561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B4533CC-C67D-412F-D683-8B72F3B83ED0}"/>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B76FFED7-475C-1DC6-EFD7-AD4680CB65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F832CB78-2824-9886-BB82-8ADEF3B1EE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3E47B700-D237-CD66-37BD-E2F0CFECC883}"/>
              </a:ext>
            </a:extLst>
          </p:cNvPr>
          <p:cNvSpPr>
            <a:spLocks noGrp="1"/>
          </p:cNvSpPr>
          <p:nvPr>
            <p:ph type="dt" sz="half" idx="10"/>
          </p:nvPr>
        </p:nvSpPr>
        <p:spPr/>
        <p:txBody>
          <a:bodyPr/>
          <a:lstStyle/>
          <a:p>
            <a:fld id="{66ED5708-7148-4D59-8A08-41B20300E0C3}" type="datetimeFigureOut">
              <a:rPr lang="hu-HU" smtClean="0"/>
              <a:t>2025. 10. 22.</a:t>
            </a:fld>
            <a:endParaRPr lang="hu-HU"/>
          </a:p>
        </p:txBody>
      </p:sp>
      <p:sp>
        <p:nvSpPr>
          <p:cNvPr id="6" name="Élőláb helye 5">
            <a:extLst>
              <a:ext uri="{FF2B5EF4-FFF2-40B4-BE49-F238E27FC236}">
                <a16:creationId xmlns:a16="http://schemas.microsoft.com/office/drawing/2014/main" id="{B3A6621F-741A-F646-1462-324F403FCAF1}"/>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6D453F12-E44C-6FB4-1FD4-20C6220EE7BA}"/>
              </a:ext>
            </a:extLst>
          </p:cNvPr>
          <p:cNvSpPr>
            <a:spLocks noGrp="1"/>
          </p:cNvSpPr>
          <p:nvPr>
            <p:ph type="sldNum" sz="quarter" idx="12"/>
          </p:nvPr>
        </p:nvSpPr>
        <p:spPr/>
        <p:txBody>
          <a:bodyPr/>
          <a:lstStyle/>
          <a:p>
            <a:fld id="{B78BA471-807E-4A75-9320-051ED06DB7AE}" type="slidenum">
              <a:rPr lang="hu-HU" smtClean="0"/>
              <a:t>‹#›</a:t>
            </a:fld>
            <a:endParaRPr lang="hu-HU"/>
          </a:p>
        </p:txBody>
      </p:sp>
    </p:spTree>
    <p:extLst>
      <p:ext uri="{BB962C8B-B14F-4D97-AF65-F5344CB8AC3E}">
        <p14:creationId xmlns:p14="http://schemas.microsoft.com/office/powerpoint/2010/main" val="86921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48E759E0-17F4-1D42-7BBA-3AC0ECA11C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6EF57805-743B-E3C0-5807-859805A623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30C4ABDB-E2E8-522C-24CC-6F01FE4C57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ED5708-7148-4D59-8A08-41B20300E0C3}" type="datetimeFigureOut">
              <a:rPr lang="hu-HU" smtClean="0"/>
              <a:t>2025. 10. 22.</a:t>
            </a:fld>
            <a:endParaRPr lang="hu-HU"/>
          </a:p>
        </p:txBody>
      </p:sp>
      <p:sp>
        <p:nvSpPr>
          <p:cNvPr id="5" name="Élőláb helye 4">
            <a:extLst>
              <a:ext uri="{FF2B5EF4-FFF2-40B4-BE49-F238E27FC236}">
                <a16:creationId xmlns:a16="http://schemas.microsoft.com/office/drawing/2014/main" id="{8E495C3D-81DC-7209-7F38-324F261595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A2B172DE-5D3F-0B9E-7D4E-65E65EF8EF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8BA471-807E-4A75-9320-051ED06DB7AE}" type="slidenum">
              <a:rPr lang="hu-HU" smtClean="0"/>
              <a:t>‹#›</a:t>
            </a:fld>
            <a:endParaRPr lang="hu-HU"/>
          </a:p>
        </p:txBody>
      </p:sp>
    </p:spTree>
    <p:extLst>
      <p:ext uri="{BB962C8B-B14F-4D97-AF65-F5344CB8AC3E}">
        <p14:creationId xmlns:p14="http://schemas.microsoft.com/office/powerpoint/2010/main" val="3877477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btge.hu/"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btge.hu/" TargetMode="External"/><Relationship Id="rId2" Type="http://schemas.openxmlformats.org/officeDocument/2006/relationships/hyperlink" Target="mailto:btge@t-online.h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200FBED-868A-A4D4-7959-B9A7D293A014}"/>
              </a:ext>
            </a:extLst>
          </p:cNvPr>
          <p:cNvSpPr>
            <a:spLocks noGrp="1"/>
          </p:cNvSpPr>
          <p:nvPr>
            <p:ph type="ctrTitle"/>
          </p:nvPr>
        </p:nvSpPr>
        <p:spPr/>
        <p:txBody>
          <a:bodyPr/>
          <a:lstStyle/>
          <a:p>
            <a:r>
              <a:rPr lang="hu-HU" b="1" i="1" dirty="0"/>
              <a:t>Kulturális rendezvények vagy táborok támogatása</a:t>
            </a:r>
            <a:endParaRPr lang="hu-HU" dirty="0"/>
          </a:p>
        </p:txBody>
      </p:sp>
      <p:sp>
        <p:nvSpPr>
          <p:cNvPr id="3" name="Alcím 2">
            <a:extLst>
              <a:ext uri="{FF2B5EF4-FFF2-40B4-BE49-F238E27FC236}">
                <a16:creationId xmlns:a16="http://schemas.microsoft.com/office/drawing/2014/main" id="{23371071-6326-B32F-655B-005C1A60A094}"/>
              </a:ext>
            </a:extLst>
          </p:cNvPr>
          <p:cNvSpPr>
            <a:spLocks noGrp="1"/>
          </p:cNvSpPr>
          <p:nvPr>
            <p:ph type="subTitle" idx="1"/>
          </p:nvPr>
        </p:nvSpPr>
        <p:spPr/>
        <p:txBody>
          <a:bodyPr/>
          <a:lstStyle/>
          <a:p>
            <a:r>
              <a:rPr lang="hu-HU" b="1" i="1" dirty="0"/>
              <a:t>A helyi felhívás kódszáma:</a:t>
            </a:r>
          </a:p>
          <a:p>
            <a:r>
              <a:rPr lang="hu-HU" b="1" i="1" dirty="0"/>
              <a:t>KAP-RD57-011-3-25</a:t>
            </a:r>
            <a:endParaRPr lang="hu-HU" dirty="0"/>
          </a:p>
        </p:txBody>
      </p:sp>
      <p:pic>
        <p:nvPicPr>
          <p:cNvPr id="4" name="Picture 2">
            <a:extLst>
              <a:ext uri="{FF2B5EF4-FFF2-40B4-BE49-F238E27FC236}">
                <a16:creationId xmlns:a16="http://schemas.microsoft.com/office/drawing/2014/main" id="{18FF01F2-CDEF-AA6B-F296-0EDF62929D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446" y="172985"/>
            <a:ext cx="3096344" cy="158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Kép 4" descr="BTGE Logo Transparens.png">
            <a:extLst>
              <a:ext uri="{FF2B5EF4-FFF2-40B4-BE49-F238E27FC236}">
                <a16:creationId xmlns:a16="http://schemas.microsoft.com/office/drawing/2014/main" id="{7DDDA612-7B4D-4288-77C9-66EFFDE09BE2}"/>
              </a:ext>
            </a:extLst>
          </p:cNvPr>
          <p:cNvPicPr>
            <a:picLocks noChangeAspect="1"/>
          </p:cNvPicPr>
          <p:nvPr/>
        </p:nvPicPr>
        <p:blipFill>
          <a:blip r:embed="rId3" cstate="print"/>
          <a:stretch>
            <a:fillRect/>
          </a:stretch>
        </p:blipFill>
        <p:spPr>
          <a:xfrm>
            <a:off x="566446" y="4429919"/>
            <a:ext cx="2486803" cy="2016224"/>
          </a:xfrm>
          <a:prstGeom prst="rect">
            <a:avLst/>
          </a:prstGeom>
        </p:spPr>
      </p:pic>
      <p:pic>
        <p:nvPicPr>
          <p:cNvPr id="6" name="Kép 5">
            <a:extLst>
              <a:ext uri="{FF2B5EF4-FFF2-40B4-BE49-F238E27FC236}">
                <a16:creationId xmlns:a16="http://schemas.microsoft.com/office/drawing/2014/main" id="{D1FC6AF7-C8F1-0134-789E-F117EC98D1C0}"/>
              </a:ext>
            </a:extLst>
          </p:cNvPr>
          <p:cNvPicPr/>
          <p:nvPr/>
        </p:nvPicPr>
        <p:blipFill rotWithShape="1">
          <a:blip r:embed="rId4" cstate="print">
            <a:extLst>
              <a:ext uri="{28A0092B-C50C-407E-A947-70E740481C1C}">
                <a14:useLocalDpi xmlns:a14="http://schemas.microsoft.com/office/drawing/2010/main" val="0"/>
              </a:ext>
            </a:extLst>
          </a:blip>
          <a:srcRect t="11029"/>
          <a:stretch/>
        </p:blipFill>
        <p:spPr bwMode="auto">
          <a:xfrm>
            <a:off x="8220635" y="4778188"/>
            <a:ext cx="3404919" cy="1371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44317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3F15FF9-5568-E130-8010-818D3DD4E0A4}"/>
              </a:ext>
            </a:extLst>
          </p:cNvPr>
          <p:cNvSpPr>
            <a:spLocks noGrp="1"/>
          </p:cNvSpPr>
          <p:nvPr>
            <p:ph type="title"/>
          </p:nvPr>
        </p:nvSpPr>
        <p:spPr>
          <a:xfrm>
            <a:off x="838200" y="268942"/>
            <a:ext cx="10878671" cy="1039906"/>
          </a:xfrm>
        </p:spPr>
        <p:txBody>
          <a:bodyPr>
            <a:normAutofit fontScale="90000"/>
          </a:bodyPr>
          <a:lstStyle/>
          <a:p>
            <a:r>
              <a:rPr lang="hu-HU" b="1" dirty="0"/>
              <a:t>A </a:t>
            </a:r>
            <a:r>
              <a:rPr lang="hu-HU" b="1" dirty="0" err="1"/>
              <a:t>kedvezményezettel</a:t>
            </a:r>
            <a:r>
              <a:rPr lang="hu-HU" b="1" dirty="0"/>
              <a:t> szemben támasztott elvárások</a:t>
            </a:r>
          </a:p>
        </p:txBody>
      </p:sp>
      <p:sp>
        <p:nvSpPr>
          <p:cNvPr id="3" name="Tartalom helye 2">
            <a:extLst>
              <a:ext uri="{FF2B5EF4-FFF2-40B4-BE49-F238E27FC236}">
                <a16:creationId xmlns:a16="http://schemas.microsoft.com/office/drawing/2014/main" id="{A6DFB98A-0E8F-657F-56AD-3C14694112EF}"/>
              </a:ext>
            </a:extLst>
          </p:cNvPr>
          <p:cNvSpPr>
            <a:spLocks noGrp="1"/>
          </p:cNvSpPr>
          <p:nvPr>
            <p:ph idx="1"/>
          </p:nvPr>
        </p:nvSpPr>
        <p:spPr>
          <a:xfrm>
            <a:off x="838200" y="1541928"/>
            <a:ext cx="10515600" cy="5316071"/>
          </a:xfrm>
        </p:spPr>
        <p:txBody>
          <a:bodyPr>
            <a:normAutofit fontScale="92500" lnSpcReduction="10000"/>
          </a:bodyPr>
          <a:lstStyle/>
          <a:p>
            <a:pPr marL="514350" indent="-514350">
              <a:buAutoNum type="arabicPeriod"/>
            </a:pPr>
            <a:r>
              <a:rPr lang="hu-HU" dirty="0"/>
              <a:t>célterület esetében:</a:t>
            </a:r>
          </a:p>
          <a:p>
            <a:pPr marL="0" indent="0">
              <a:buNone/>
            </a:pPr>
            <a:r>
              <a:rPr lang="hu-HU" dirty="0"/>
              <a:t>a)Civil szervezet kedvezményezett akkor nyújthat be támogatási kérelmet, ha az egyesülési jogról, a közhasznú jogállásról, valamint a civil szervezetek működéséről és támogatásáról szóló 2011. évi CLXXV. törvény 2. § 6. pont b) és c) alpontja szerint a bíróság által nyilvántartásba vett a támogatási kérelem benyújtása előtt legalább 2 éve.</a:t>
            </a:r>
          </a:p>
          <a:p>
            <a:pPr marL="0" indent="0">
              <a:buNone/>
            </a:pPr>
            <a:r>
              <a:rPr lang="hu-HU" dirty="0"/>
              <a:t>b)A kedvezményezett székhelye vagy telephelye vagy </a:t>
            </a:r>
            <a:r>
              <a:rPr lang="hu-HU" dirty="0" err="1"/>
              <a:t>fióktelepe</a:t>
            </a:r>
            <a:r>
              <a:rPr lang="hu-HU" dirty="0"/>
              <a:t> a támogatási kérelem benyújtása előtt legalább 2 éve a Borsod-Torna-Gömör Egyesület illetékességi területéhez tartozó 2.1.1. pontban felsorolt településen van. </a:t>
            </a:r>
          </a:p>
          <a:p>
            <a:pPr marL="0" indent="0">
              <a:buNone/>
            </a:pPr>
            <a:r>
              <a:rPr lang="hu-HU" dirty="0"/>
              <a:t>c)A helyi önkormányzat kivételével a megvalósítás helye szerinti önkormányzat képviselő- testületének a fejlesztés megvalósításáról szóló határozatának hiteles kivonata, amely tartalmazza a fejlesztés megnevezését és a fejlesztéssel érintett ingatlan helyrajzi számát, valamint a hozzájárulását a rendezvény megvalósításához.</a:t>
            </a:r>
          </a:p>
        </p:txBody>
      </p:sp>
    </p:spTree>
    <p:extLst>
      <p:ext uri="{BB962C8B-B14F-4D97-AF65-F5344CB8AC3E}">
        <p14:creationId xmlns:p14="http://schemas.microsoft.com/office/powerpoint/2010/main" val="3274407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5F5E85D-5D8D-FCC1-0602-5055566CAA38}"/>
              </a:ext>
            </a:extLst>
          </p:cNvPr>
          <p:cNvSpPr>
            <a:spLocks noGrp="1"/>
          </p:cNvSpPr>
          <p:nvPr>
            <p:ph type="title"/>
          </p:nvPr>
        </p:nvSpPr>
        <p:spPr>
          <a:xfrm>
            <a:off x="838200" y="365126"/>
            <a:ext cx="10515600" cy="818216"/>
          </a:xfrm>
        </p:spPr>
        <p:txBody>
          <a:bodyPr>
            <a:normAutofit fontScale="90000"/>
          </a:bodyPr>
          <a:lstStyle/>
          <a:p>
            <a:r>
              <a:rPr lang="hu-HU" b="1" dirty="0"/>
              <a:t>A </a:t>
            </a:r>
            <a:r>
              <a:rPr lang="hu-HU" b="1" dirty="0" err="1"/>
              <a:t>kedvezményezettel</a:t>
            </a:r>
            <a:r>
              <a:rPr lang="hu-HU" b="1" dirty="0"/>
              <a:t> szemben támasztott elvárások</a:t>
            </a:r>
            <a:endParaRPr lang="hu-HU" dirty="0"/>
          </a:p>
        </p:txBody>
      </p:sp>
      <p:sp>
        <p:nvSpPr>
          <p:cNvPr id="3" name="Tartalom helye 2">
            <a:extLst>
              <a:ext uri="{FF2B5EF4-FFF2-40B4-BE49-F238E27FC236}">
                <a16:creationId xmlns:a16="http://schemas.microsoft.com/office/drawing/2014/main" id="{5740CF39-3AF1-EA0C-800C-4B0D397BD502}"/>
              </a:ext>
            </a:extLst>
          </p:cNvPr>
          <p:cNvSpPr>
            <a:spLocks noGrp="1"/>
          </p:cNvSpPr>
          <p:nvPr>
            <p:ph idx="1"/>
          </p:nvPr>
        </p:nvSpPr>
        <p:spPr>
          <a:xfrm>
            <a:off x="838200" y="1541928"/>
            <a:ext cx="10515600" cy="5038165"/>
          </a:xfrm>
        </p:spPr>
        <p:txBody>
          <a:bodyPr>
            <a:normAutofit/>
          </a:bodyPr>
          <a:lstStyle/>
          <a:p>
            <a:pPr marL="0" indent="0">
              <a:buNone/>
            </a:pPr>
            <a:r>
              <a:rPr lang="hu-HU" sz="2600" dirty="0"/>
              <a:t>2. Célterület esetében:</a:t>
            </a:r>
          </a:p>
          <a:p>
            <a:pPr marL="0" indent="0">
              <a:buNone/>
            </a:pPr>
            <a:r>
              <a:rPr lang="hu-HU" sz="2400" dirty="0"/>
              <a:t>a)Civil szervezet kedvezményezett akkor nyújthat be támogatási kérelmet, ha az egyesülési jogról, a közhasznú jogállásról, valamint a civil szervezetek működéséről és támogatásáról szóló 2011. évi CLXXV. törvény 2. § 6. pont b) és c) alpontja szerint a bíróság által nyilvántartásba vett a támogatási kérelem benyújtása előtt legalább 2 éve. </a:t>
            </a:r>
          </a:p>
          <a:p>
            <a:pPr marL="0" indent="0">
              <a:buNone/>
            </a:pPr>
            <a:r>
              <a:rPr lang="hu-HU" sz="2400" dirty="0"/>
              <a:t>b)A kedvezményezett székhelye vagy telephelye vagy </a:t>
            </a:r>
            <a:r>
              <a:rPr lang="hu-HU" sz="2400" dirty="0" err="1"/>
              <a:t>fióktelepe</a:t>
            </a:r>
            <a:r>
              <a:rPr lang="hu-HU" sz="2400" dirty="0"/>
              <a:t> a támogatási kérelem benyújtása előtt legalább 2 éve a Borsod-Torna-Gömör Egyesület illetékességi területéhez tartozó 2.1.1. pontban felsorolt településen van. </a:t>
            </a:r>
          </a:p>
          <a:p>
            <a:pPr marL="0" indent="0">
              <a:buNone/>
            </a:pPr>
            <a:r>
              <a:rPr lang="hu-HU" sz="2400" dirty="0"/>
              <a:t>c)A helyi önkormányzat kivételével a megvalósítás helye szerinti önkormányzat képviselő- testületének a fejlesztés megvalósításáról szóló határozatának hiteles kivonata, amely tartalmazza a fejlesztés megnevezését és a fejlesztéssel érintett ingatlan helyrajzi számát, valamint a hozzájárulását a tábor megvalósításához. </a:t>
            </a:r>
            <a:endParaRPr lang="hu-HU" sz="2600" dirty="0"/>
          </a:p>
        </p:txBody>
      </p:sp>
    </p:spTree>
    <p:extLst>
      <p:ext uri="{BB962C8B-B14F-4D97-AF65-F5344CB8AC3E}">
        <p14:creationId xmlns:p14="http://schemas.microsoft.com/office/powerpoint/2010/main" val="1991825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D9E734C-1DCB-E26A-82D5-A9AE0F2ADE59}"/>
              </a:ext>
            </a:extLst>
          </p:cNvPr>
          <p:cNvSpPr>
            <a:spLocks noGrp="1"/>
          </p:cNvSpPr>
          <p:nvPr>
            <p:ph type="title"/>
          </p:nvPr>
        </p:nvSpPr>
        <p:spPr>
          <a:xfrm>
            <a:off x="838200" y="-80681"/>
            <a:ext cx="10515600" cy="1048869"/>
          </a:xfrm>
        </p:spPr>
        <p:txBody>
          <a:bodyPr/>
          <a:lstStyle/>
          <a:p>
            <a:r>
              <a:rPr lang="hu-HU" b="1" dirty="0"/>
              <a:t>Egyéb HACS specifikus elvárások</a:t>
            </a:r>
          </a:p>
        </p:txBody>
      </p:sp>
      <p:sp>
        <p:nvSpPr>
          <p:cNvPr id="3" name="Tartalom helye 2">
            <a:extLst>
              <a:ext uri="{FF2B5EF4-FFF2-40B4-BE49-F238E27FC236}">
                <a16:creationId xmlns:a16="http://schemas.microsoft.com/office/drawing/2014/main" id="{9320B551-DB9A-1E2A-6690-31C1BE6CE91B}"/>
              </a:ext>
            </a:extLst>
          </p:cNvPr>
          <p:cNvSpPr>
            <a:spLocks noGrp="1"/>
          </p:cNvSpPr>
          <p:nvPr>
            <p:ph idx="1"/>
          </p:nvPr>
        </p:nvSpPr>
        <p:spPr>
          <a:xfrm>
            <a:off x="838200" y="851647"/>
            <a:ext cx="10515600" cy="5889812"/>
          </a:xfrm>
        </p:spPr>
        <p:txBody>
          <a:bodyPr>
            <a:normAutofit fontScale="85000" lnSpcReduction="10000"/>
          </a:bodyPr>
          <a:lstStyle/>
          <a:p>
            <a:r>
              <a:rPr lang="hu-HU" sz="2400" dirty="0"/>
              <a:t>A LEADER program szellemiségével összhangban a felhívás keretében megvalósuló műveleteknek, LEADER hozzáadott értékkel kell bírniuk, amelyet a HACS-ok ellenőriznek a támogatási kérelmek kiválasztása során. (társadalmi tőke javítása, javuló végrehajtás, eredmények és hatásai)</a:t>
            </a:r>
          </a:p>
          <a:p>
            <a:r>
              <a:rPr lang="hu-HU" u="sng" dirty="0"/>
              <a:t>Az 1. célterület esetén:</a:t>
            </a:r>
          </a:p>
          <a:p>
            <a:r>
              <a:rPr lang="hu-HU" dirty="0"/>
              <a:t>A kedvezményezett vállalja, hogy a rendezvény fellépői közül legalább egy fellépő vagy művészeti csoport a Borsod-Torna-Gömör Egyesület illetékességi területéről kerül meghívásra, amelyet együttműködési megállapodással és a rendezvénytervvel alátámasztani szükséges a támogatási kérelem benyújtásakor.</a:t>
            </a:r>
          </a:p>
          <a:p>
            <a:r>
              <a:rPr lang="hu-HU" dirty="0"/>
              <a:t>A műveletből finanszírozott rendezvény megvalósítása esetén legalább 75 fő elérését biztosítja.</a:t>
            </a:r>
          </a:p>
          <a:p>
            <a:r>
              <a:rPr lang="hu-HU" dirty="0"/>
              <a:t>Minimum 6 órás programot biztosít, melyet rendezvénytervvel támaszt alá.</a:t>
            </a:r>
          </a:p>
          <a:p>
            <a:r>
              <a:rPr lang="hu-HU" dirty="0"/>
              <a:t>A kedvezményezett a záró kifizetési kérelem benyújtásával egyidejűleg a Borsod-Torna-Gömör Egyesületet tájékoztatja a megvalósult műveletről és elektronikusan legalább 10 db fotót és A/4 méretű </a:t>
            </a:r>
            <a:r>
              <a:rPr lang="hu-HU" dirty="0" err="1"/>
              <a:t>word</a:t>
            </a:r>
            <a:r>
              <a:rPr lang="hu-HU" dirty="0"/>
              <a:t> formátumú beszámolót nyújt be elektronikusan a btge@btge.hu email címre. A beszámoló elkészítésével kapcsolatos formanyomtatvány a felhívás 10.sz. melléklete tartalmazza. A benyújtást alátámasztó dokumentumot a záró kifizetési kérelem mellékleteként csatolni szükséges. </a:t>
            </a:r>
            <a:endParaRPr lang="hu-HU" u="sng" dirty="0"/>
          </a:p>
        </p:txBody>
      </p:sp>
    </p:spTree>
    <p:extLst>
      <p:ext uri="{BB962C8B-B14F-4D97-AF65-F5344CB8AC3E}">
        <p14:creationId xmlns:p14="http://schemas.microsoft.com/office/powerpoint/2010/main" val="1440312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291FCB9-6E74-DD34-A1FE-5F7B1D9BB29B}"/>
              </a:ext>
            </a:extLst>
          </p:cNvPr>
          <p:cNvSpPr>
            <a:spLocks noGrp="1"/>
          </p:cNvSpPr>
          <p:nvPr>
            <p:ph type="title"/>
          </p:nvPr>
        </p:nvSpPr>
        <p:spPr>
          <a:xfrm>
            <a:off x="838200" y="1"/>
            <a:ext cx="10515600" cy="1030940"/>
          </a:xfrm>
        </p:spPr>
        <p:txBody>
          <a:bodyPr/>
          <a:lstStyle/>
          <a:p>
            <a:r>
              <a:rPr lang="hu-HU" b="1" dirty="0"/>
              <a:t>Egyéb HACS specifikus elvárások</a:t>
            </a:r>
          </a:p>
        </p:txBody>
      </p:sp>
      <p:sp>
        <p:nvSpPr>
          <p:cNvPr id="3" name="Tartalom helye 2">
            <a:extLst>
              <a:ext uri="{FF2B5EF4-FFF2-40B4-BE49-F238E27FC236}">
                <a16:creationId xmlns:a16="http://schemas.microsoft.com/office/drawing/2014/main" id="{2A3E4929-1B17-5A12-CABA-C4473E435564}"/>
              </a:ext>
            </a:extLst>
          </p:cNvPr>
          <p:cNvSpPr>
            <a:spLocks noGrp="1"/>
          </p:cNvSpPr>
          <p:nvPr>
            <p:ph idx="1"/>
          </p:nvPr>
        </p:nvSpPr>
        <p:spPr>
          <a:xfrm>
            <a:off x="838200" y="1120588"/>
            <a:ext cx="10515600" cy="5342965"/>
          </a:xfrm>
        </p:spPr>
        <p:txBody>
          <a:bodyPr>
            <a:normAutofit fontScale="92500" lnSpcReduction="10000"/>
          </a:bodyPr>
          <a:lstStyle/>
          <a:p>
            <a:r>
              <a:rPr lang="hu-HU" dirty="0"/>
              <a:t>A kedvezményezett vállalja, hogy a Borsod- Torna-Gömör Egyesület illetékességi területéről a tábor ideje alatt legalább 1 helyi fellépőt, vagy művészeti csoportot vagy védjegyes kézművest vagy helyi termelőt hív meg, amelyet együttműködési megállapodással és a tábor programtervvel szükséges alátámasztani támogatási kérelem benyújtásakor. </a:t>
            </a:r>
          </a:p>
          <a:p>
            <a:r>
              <a:rPr lang="hu-HU" dirty="0"/>
              <a:t>A kedvezményezett a műveletből finanszírozott tábor megvalósítása esetén legalább 15 fő elérését biztosítja.</a:t>
            </a:r>
          </a:p>
          <a:p>
            <a:r>
              <a:rPr lang="hu-HU" dirty="0"/>
              <a:t> A tábor minimum 4 egymást követő napon kerül megrendezésre.</a:t>
            </a:r>
          </a:p>
          <a:p>
            <a:r>
              <a:rPr lang="hu-HU" dirty="0"/>
              <a:t>Legalább 10 darab, a tábor főbb programjait tartalmazó, a tábor területén elhelyezett tájékoztatásra és nyilvánosságra vonatkozó táblákat tartalmazó dátumozott fotók benyújtása szükséges a Borsod-Torna-Gömör Egyesület részére a tábor megvalósítását követő 15 napon belül a btge@btge.hu email címre. A beszámoló elkészítésével kapcsolatos formanyomtatvány a felhívás 10.sz. melléklete tartalmazza. A benyújtást alátámasztó dokumentumot a záró kifizetési kérelem mellékleteként csatolni szükséges. </a:t>
            </a:r>
          </a:p>
        </p:txBody>
      </p:sp>
    </p:spTree>
    <p:extLst>
      <p:ext uri="{BB962C8B-B14F-4D97-AF65-F5344CB8AC3E}">
        <p14:creationId xmlns:p14="http://schemas.microsoft.com/office/powerpoint/2010/main" val="3229041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4787A24-D7A0-19DD-9966-654797FB887E}"/>
              </a:ext>
            </a:extLst>
          </p:cNvPr>
          <p:cNvSpPr>
            <a:spLocks noGrp="1"/>
          </p:cNvSpPr>
          <p:nvPr>
            <p:ph type="title"/>
          </p:nvPr>
        </p:nvSpPr>
        <p:spPr>
          <a:xfrm>
            <a:off x="838200" y="1"/>
            <a:ext cx="10515600" cy="914399"/>
          </a:xfrm>
        </p:spPr>
        <p:txBody>
          <a:bodyPr/>
          <a:lstStyle/>
          <a:p>
            <a:r>
              <a:rPr lang="hu-HU" b="1" dirty="0"/>
              <a:t>Tartalmi értékelési szempontok</a:t>
            </a:r>
          </a:p>
        </p:txBody>
      </p:sp>
      <p:pic>
        <p:nvPicPr>
          <p:cNvPr id="7" name="Tartalom helye 6">
            <a:extLst>
              <a:ext uri="{FF2B5EF4-FFF2-40B4-BE49-F238E27FC236}">
                <a16:creationId xmlns:a16="http://schemas.microsoft.com/office/drawing/2014/main" id="{B15D2498-761E-44EE-EB4F-2893DD70F6D2}"/>
              </a:ext>
            </a:extLst>
          </p:cNvPr>
          <p:cNvPicPr>
            <a:picLocks noGrp="1" noChangeAspect="1"/>
          </p:cNvPicPr>
          <p:nvPr>
            <p:ph idx="1"/>
          </p:nvPr>
        </p:nvPicPr>
        <p:blipFill>
          <a:blip r:embed="rId2"/>
          <a:stretch>
            <a:fillRect/>
          </a:stretch>
        </p:blipFill>
        <p:spPr>
          <a:xfrm>
            <a:off x="1461247" y="762746"/>
            <a:ext cx="7727576" cy="5584546"/>
          </a:xfrm>
          <a:prstGeom prst="rect">
            <a:avLst/>
          </a:prstGeom>
        </p:spPr>
      </p:pic>
    </p:spTree>
    <p:extLst>
      <p:ext uri="{BB962C8B-B14F-4D97-AF65-F5344CB8AC3E}">
        <p14:creationId xmlns:p14="http://schemas.microsoft.com/office/powerpoint/2010/main" val="475018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C331E29-E326-D8C3-1418-A34CDED63D53}"/>
              </a:ext>
            </a:extLst>
          </p:cNvPr>
          <p:cNvSpPr>
            <a:spLocks noGrp="1"/>
          </p:cNvSpPr>
          <p:nvPr>
            <p:ph type="title"/>
          </p:nvPr>
        </p:nvSpPr>
        <p:spPr>
          <a:xfrm>
            <a:off x="838200" y="1"/>
            <a:ext cx="10515600" cy="1013011"/>
          </a:xfrm>
        </p:spPr>
        <p:txBody>
          <a:bodyPr/>
          <a:lstStyle/>
          <a:p>
            <a:r>
              <a:rPr lang="hu-HU" b="1" dirty="0"/>
              <a:t>Tartalmi értékelési szempontok</a:t>
            </a:r>
            <a:endParaRPr lang="hu-HU" dirty="0"/>
          </a:p>
        </p:txBody>
      </p:sp>
      <p:pic>
        <p:nvPicPr>
          <p:cNvPr id="5" name="Tartalom helye 4">
            <a:extLst>
              <a:ext uri="{FF2B5EF4-FFF2-40B4-BE49-F238E27FC236}">
                <a16:creationId xmlns:a16="http://schemas.microsoft.com/office/drawing/2014/main" id="{D1963BC6-C148-A715-AC90-7F287A429FEF}"/>
              </a:ext>
            </a:extLst>
          </p:cNvPr>
          <p:cNvPicPr>
            <a:picLocks noGrp="1" noChangeAspect="1"/>
          </p:cNvPicPr>
          <p:nvPr>
            <p:ph idx="1"/>
          </p:nvPr>
        </p:nvPicPr>
        <p:blipFill>
          <a:blip r:embed="rId2"/>
          <a:stretch>
            <a:fillRect/>
          </a:stretch>
        </p:blipFill>
        <p:spPr>
          <a:xfrm>
            <a:off x="2008094" y="712993"/>
            <a:ext cx="7135906" cy="5917387"/>
          </a:xfrm>
          <a:prstGeom prst="rect">
            <a:avLst/>
          </a:prstGeom>
        </p:spPr>
      </p:pic>
    </p:spTree>
    <p:extLst>
      <p:ext uri="{BB962C8B-B14F-4D97-AF65-F5344CB8AC3E}">
        <p14:creationId xmlns:p14="http://schemas.microsoft.com/office/powerpoint/2010/main" val="3339969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2890787-0227-6B90-CCA4-DD9E680B6B04}"/>
              </a:ext>
            </a:extLst>
          </p:cNvPr>
          <p:cNvSpPr>
            <a:spLocks noGrp="1"/>
          </p:cNvSpPr>
          <p:nvPr>
            <p:ph type="title"/>
          </p:nvPr>
        </p:nvSpPr>
        <p:spPr>
          <a:xfrm>
            <a:off x="838200" y="1"/>
            <a:ext cx="10515600" cy="1690688"/>
          </a:xfrm>
        </p:spPr>
        <p:txBody>
          <a:bodyPr/>
          <a:lstStyle/>
          <a:p>
            <a:r>
              <a:rPr lang="hu-HU" b="1" dirty="0"/>
              <a:t>Rendezvényterv</a:t>
            </a:r>
          </a:p>
        </p:txBody>
      </p:sp>
      <p:sp>
        <p:nvSpPr>
          <p:cNvPr id="3" name="Tartalom helye 2">
            <a:extLst>
              <a:ext uri="{FF2B5EF4-FFF2-40B4-BE49-F238E27FC236}">
                <a16:creationId xmlns:a16="http://schemas.microsoft.com/office/drawing/2014/main" id="{20F722DB-698F-E5E9-A3AC-5C05A0562886}"/>
              </a:ext>
            </a:extLst>
          </p:cNvPr>
          <p:cNvSpPr>
            <a:spLocks noGrp="1"/>
          </p:cNvSpPr>
          <p:nvPr>
            <p:ph idx="1"/>
          </p:nvPr>
        </p:nvSpPr>
        <p:spPr>
          <a:xfrm>
            <a:off x="838200" y="1353671"/>
            <a:ext cx="10515600" cy="5593976"/>
          </a:xfrm>
        </p:spPr>
        <p:txBody>
          <a:bodyPr>
            <a:normAutofit/>
          </a:bodyPr>
          <a:lstStyle/>
          <a:p>
            <a:pPr marL="0" indent="0">
              <a:buNone/>
            </a:pPr>
            <a:r>
              <a:rPr lang="hu-HU" sz="2400" b="1" dirty="0"/>
              <a:t>3. A művelet előzménye és megalapozottsága (max:20 pont)</a:t>
            </a:r>
          </a:p>
          <a:p>
            <a:pPr marL="0" indent="0">
              <a:buNone/>
            </a:pPr>
            <a:r>
              <a:rPr lang="hu-HU" sz="2400" b="1" dirty="0"/>
              <a:t>3.1. A rendezvényt megvalósító szervezet(</a:t>
            </a:r>
            <a:r>
              <a:rPr lang="hu-HU" sz="2400" b="1" dirty="0" err="1"/>
              <a:t>ek</a:t>
            </a:r>
            <a:r>
              <a:rPr lang="hu-HU" sz="2400" b="1" dirty="0"/>
              <a:t>) bemutatása: (</a:t>
            </a:r>
            <a:r>
              <a:rPr lang="hu-HU" sz="2400" b="1" dirty="0" err="1"/>
              <a:t>max</a:t>
            </a:r>
            <a:r>
              <a:rPr lang="hu-HU" sz="2400" b="1" dirty="0"/>
              <a:t>.: 1000 karakter; 5 pont)</a:t>
            </a:r>
          </a:p>
          <a:p>
            <a:pPr marL="457200" lvl="1" indent="0" algn="just">
              <a:buNone/>
            </a:pPr>
            <a:r>
              <a:rPr lang="hu-HU" sz="2000" i="1" dirty="0"/>
              <a:t>A Kedvezményezett milyen szakmai végzettséggel rendelkezik, vagy igénybe vesz-e rendezvényszervező?</a:t>
            </a:r>
          </a:p>
          <a:p>
            <a:pPr marL="457200" lvl="1" indent="0" algn="just">
              <a:buNone/>
            </a:pPr>
            <a:r>
              <a:rPr lang="hu-HU" b="1" i="1" dirty="0"/>
              <a:t>3. 2. </a:t>
            </a:r>
            <a:r>
              <a:rPr lang="hu-HU" b="1" dirty="0"/>
              <a:t>Együttműködés: (maximum 1000 karakter; 5 pont)</a:t>
            </a:r>
            <a:endParaRPr lang="hu-HU" sz="3200" dirty="0"/>
          </a:p>
          <a:p>
            <a:pPr marL="0" indent="0">
              <a:buNone/>
            </a:pPr>
            <a:r>
              <a:rPr lang="hu-HU" sz="2000" i="1" dirty="0"/>
              <a:t>A településen vagy a térségben milyen szervezetekkel működik együtt?</a:t>
            </a:r>
          </a:p>
          <a:p>
            <a:pPr marL="0" indent="0">
              <a:buNone/>
            </a:pPr>
            <a:r>
              <a:rPr lang="hu-HU" sz="2400" b="1" i="1" dirty="0"/>
              <a:t>3. 3. </a:t>
            </a:r>
            <a:r>
              <a:rPr lang="hu-HU" sz="2400" b="1" dirty="0"/>
              <a:t>Előzmények ismertetése, amely a rendezvény korábbi megvalósítását igazolja: (maximum 1000 karakter, 10 pont)</a:t>
            </a:r>
          </a:p>
          <a:p>
            <a:pPr marL="0" indent="0">
              <a:buNone/>
            </a:pPr>
            <a:r>
              <a:rPr lang="hu-HU" sz="2400" b="1" dirty="0"/>
              <a:t>4. A rendezvény koncepciója; a rendezvény programjának részletes leírása, a rendezvénnyel érintett témák (pl. egészségtudatosság, környezettudatosság, kultúra, sport, kézművesség, hagyományőrzés) (maximum: 5000 karakter; maximum pontszám 10 pont)</a:t>
            </a:r>
          </a:p>
          <a:p>
            <a:pPr marL="0" indent="0">
              <a:buNone/>
            </a:pPr>
            <a:endParaRPr lang="hu-HU" sz="2400" b="1" u="sng" dirty="0"/>
          </a:p>
          <a:p>
            <a:pPr marL="0" indent="0">
              <a:buNone/>
            </a:pPr>
            <a:endParaRPr lang="hu-HU" sz="2400" i="1" dirty="0"/>
          </a:p>
          <a:p>
            <a:pPr lvl="1" algn="just"/>
            <a:endParaRPr lang="hu-HU" dirty="0"/>
          </a:p>
          <a:p>
            <a:pPr marL="514350" indent="-514350">
              <a:buFont typeface="+mj-lt"/>
              <a:buAutoNum type="arabicPeriod"/>
            </a:pPr>
            <a:endParaRPr lang="hu-HU" dirty="0"/>
          </a:p>
        </p:txBody>
      </p:sp>
    </p:spTree>
    <p:extLst>
      <p:ext uri="{BB962C8B-B14F-4D97-AF65-F5344CB8AC3E}">
        <p14:creationId xmlns:p14="http://schemas.microsoft.com/office/powerpoint/2010/main" val="543751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715BDBB-0B20-6515-C8EF-4D344C0F3D26}"/>
              </a:ext>
            </a:extLst>
          </p:cNvPr>
          <p:cNvSpPr>
            <a:spLocks noGrp="1"/>
          </p:cNvSpPr>
          <p:nvPr>
            <p:ph type="title"/>
          </p:nvPr>
        </p:nvSpPr>
        <p:spPr>
          <a:xfrm>
            <a:off x="838200" y="242047"/>
            <a:ext cx="10515600" cy="672353"/>
          </a:xfrm>
        </p:spPr>
        <p:txBody>
          <a:bodyPr>
            <a:normAutofit fontScale="90000"/>
          </a:bodyPr>
          <a:lstStyle/>
          <a:p>
            <a:r>
              <a:rPr lang="hu-HU" b="1" dirty="0"/>
              <a:t>Rendezvényterv</a:t>
            </a:r>
            <a:endParaRPr lang="hu-HU" dirty="0"/>
          </a:p>
        </p:txBody>
      </p:sp>
      <p:sp>
        <p:nvSpPr>
          <p:cNvPr id="3" name="Tartalom helye 2">
            <a:extLst>
              <a:ext uri="{FF2B5EF4-FFF2-40B4-BE49-F238E27FC236}">
                <a16:creationId xmlns:a16="http://schemas.microsoft.com/office/drawing/2014/main" id="{1EE40982-FA76-3FD1-0AC9-E10A2A932F5B}"/>
              </a:ext>
            </a:extLst>
          </p:cNvPr>
          <p:cNvSpPr>
            <a:spLocks noGrp="1"/>
          </p:cNvSpPr>
          <p:nvPr>
            <p:ph idx="1"/>
          </p:nvPr>
        </p:nvSpPr>
        <p:spPr>
          <a:xfrm>
            <a:off x="838200" y="1129553"/>
            <a:ext cx="10515600" cy="5047410"/>
          </a:xfrm>
        </p:spPr>
        <p:txBody>
          <a:bodyPr>
            <a:normAutofit/>
          </a:bodyPr>
          <a:lstStyle/>
          <a:p>
            <a:pPr marL="0" indent="0">
              <a:buNone/>
            </a:pPr>
            <a:r>
              <a:rPr lang="hu-HU" b="1" dirty="0"/>
              <a:t>5. A támogatással érintett település lakosságszáma (maximum 10 pont)</a:t>
            </a:r>
            <a:endParaRPr lang="hu-HU" dirty="0"/>
          </a:p>
          <a:p>
            <a:pPr marL="0" lvl="0" indent="0">
              <a:buNone/>
            </a:pPr>
            <a:r>
              <a:rPr lang="hu-HU" b="1" dirty="0"/>
              <a:t>6. A rendezvényen megjelennek a Borsod-Torna-Gömör helyi védjegyhez kapcsolódó programelemek? (maximum 5 pont)</a:t>
            </a:r>
            <a:r>
              <a:rPr lang="hu-HU" dirty="0"/>
              <a:t>		</a:t>
            </a:r>
            <a:r>
              <a:rPr lang="hu-HU" sz="2000" dirty="0"/>
              <a:t>	</a:t>
            </a:r>
            <a:r>
              <a:rPr lang="hu-HU" sz="2000" i="1" dirty="0"/>
              <a:t>A Borsod-Torna-Gömör védjegy jogosultakkal hogyan működik együtt? Kérjük csatolja az együttműködési megállapodásokat az együttműködő védjegy jogosultakkal. </a:t>
            </a:r>
          </a:p>
          <a:p>
            <a:pPr marL="0" indent="0">
              <a:buNone/>
            </a:pPr>
            <a:r>
              <a:rPr lang="hu-HU" b="1" dirty="0"/>
              <a:t>7. A Borsod-Torna-Gömör Egyesület tagsága (maximum 5 pont)</a:t>
            </a:r>
            <a:endParaRPr lang="hu-HU" dirty="0"/>
          </a:p>
          <a:p>
            <a:pPr marL="0" lvl="0" indent="0">
              <a:buNone/>
            </a:pPr>
            <a:endParaRPr lang="hu-HU" dirty="0"/>
          </a:p>
          <a:p>
            <a:endParaRPr lang="hu-HU" dirty="0"/>
          </a:p>
        </p:txBody>
      </p:sp>
    </p:spTree>
    <p:extLst>
      <p:ext uri="{BB962C8B-B14F-4D97-AF65-F5344CB8AC3E}">
        <p14:creationId xmlns:p14="http://schemas.microsoft.com/office/powerpoint/2010/main" val="3637337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4989C94-AA31-6EDF-2119-7F1B0F1BF1B1}"/>
              </a:ext>
            </a:extLst>
          </p:cNvPr>
          <p:cNvSpPr>
            <a:spLocks noGrp="1"/>
          </p:cNvSpPr>
          <p:nvPr>
            <p:ph type="title"/>
          </p:nvPr>
        </p:nvSpPr>
        <p:spPr>
          <a:xfrm>
            <a:off x="838200" y="1"/>
            <a:ext cx="10515600" cy="753034"/>
          </a:xfrm>
        </p:spPr>
        <p:txBody>
          <a:bodyPr/>
          <a:lstStyle/>
          <a:p>
            <a:r>
              <a:rPr lang="hu-HU" b="1" dirty="0"/>
              <a:t>Tábor programterv</a:t>
            </a:r>
          </a:p>
        </p:txBody>
      </p:sp>
      <p:sp>
        <p:nvSpPr>
          <p:cNvPr id="3" name="Tartalom helye 2">
            <a:extLst>
              <a:ext uri="{FF2B5EF4-FFF2-40B4-BE49-F238E27FC236}">
                <a16:creationId xmlns:a16="http://schemas.microsoft.com/office/drawing/2014/main" id="{84D29A4A-0E17-9C01-8199-1EB474641C55}"/>
              </a:ext>
            </a:extLst>
          </p:cNvPr>
          <p:cNvSpPr>
            <a:spLocks noGrp="1"/>
          </p:cNvSpPr>
          <p:nvPr>
            <p:ph idx="1"/>
          </p:nvPr>
        </p:nvSpPr>
        <p:spPr>
          <a:xfrm>
            <a:off x="838200" y="753035"/>
            <a:ext cx="10515600" cy="6104964"/>
          </a:xfrm>
        </p:spPr>
        <p:txBody>
          <a:bodyPr>
            <a:normAutofit/>
          </a:bodyPr>
          <a:lstStyle/>
          <a:p>
            <a:pPr marL="0" indent="0">
              <a:buNone/>
            </a:pPr>
            <a:r>
              <a:rPr lang="hu-HU" b="1" dirty="0"/>
              <a:t>3. A művelet előzménye és megalapozottsága</a:t>
            </a:r>
            <a:endParaRPr lang="hu-HU" dirty="0"/>
          </a:p>
          <a:p>
            <a:pPr marL="0" indent="0">
              <a:buNone/>
            </a:pPr>
            <a:r>
              <a:rPr lang="hu-HU" dirty="0"/>
              <a:t>3.1. </a:t>
            </a:r>
            <a:r>
              <a:rPr lang="hu-HU" b="1" dirty="0"/>
              <a:t>A tábort megvalósító szervezet(</a:t>
            </a:r>
            <a:r>
              <a:rPr lang="hu-HU" b="1" dirty="0" err="1"/>
              <a:t>ek</a:t>
            </a:r>
            <a:r>
              <a:rPr lang="hu-HU" b="1" dirty="0"/>
              <a:t>) bemutatása: (</a:t>
            </a:r>
            <a:r>
              <a:rPr lang="hu-HU" b="1" dirty="0" err="1"/>
              <a:t>max</a:t>
            </a:r>
            <a:r>
              <a:rPr lang="hu-HU" b="1" dirty="0"/>
              <a:t>.: 1000 karakter; 10 pont)</a:t>
            </a:r>
          </a:p>
          <a:p>
            <a:pPr marL="0" indent="0">
              <a:buNone/>
            </a:pPr>
            <a:r>
              <a:rPr lang="hu-HU" sz="2000" i="1" dirty="0"/>
              <a:t>Kérjük mutassa be a tábor megvalósításában résztvevő szervezetet. Mutassa be, hogy a táborvezető milyen szakmai végzettséggel rendelkezik? Csatolja a kapcsolódó szakmai végzettséget igazoló dokumentumot! </a:t>
            </a:r>
            <a:endParaRPr lang="hu-HU" b="1" u="sng" dirty="0"/>
          </a:p>
          <a:p>
            <a:pPr marL="0" indent="0">
              <a:buNone/>
            </a:pPr>
            <a:r>
              <a:rPr lang="hu-HU" b="1" dirty="0"/>
              <a:t>3.2 Együttműködés: (maximum 1000 karakter; 5 pont)</a:t>
            </a:r>
          </a:p>
          <a:p>
            <a:pPr marL="0" indent="0">
              <a:buNone/>
            </a:pPr>
            <a:r>
              <a:rPr lang="hu-HU" sz="2000" i="1" dirty="0"/>
              <a:t>Kérjük mutassa be, hogy a művelet tárgyát képező tábor megvalósításában a településen vagy a térségben milyen szervezetekkel működik együtt! Kérjük csatolja az együttműködési megállapodásokat az együttműködő szervezetekkel (</a:t>
            </a:r>
            <a:r>
              <a:rPr lang="hu-HU" sz="2000" i="1" dirty="0" err="1"/>
              <a:t>pl</a:t>
            </a:r>
            <a:r>
              <a:rPr lang="hu-HU" sz="2000" i="1" dirty="0"/>
              <a:t>: másik települési önkormányzat, civil szervezet, egyház, vállalkozás </a:t>
            </a:r>
            <a:r>
              <a:rPr lang="hu-HU" sz="2000" i="1" dirty="0" err="1"/>
              <a:t>stb</a:t>
            </a:r>
            <a:r>
              <a:rPr lang="hu-HU" sz="2000" i="1" dirty="0"/>
              <a:t>…)</a:t>
            </a:r>
            <a:endParaRPr lang="hu-HU" dirty="0"/>
          </a:p>
          <a:p>
            <a:pPr marL="0" indent="0">
              <a:buNone/>
            </a:pPr>
            <a:r>
              <a:rPr lang="hu-HU" b="1" i="1" dirty="0"/>
              <a:t>3.</a:t>
            </a:r>
            <a:r>
              <a:rPr lang="hu-HU" b="1" dirty="0"/>
              <a:t>3. Előzmények ismertetése, amely a tábor korábbi megvalósítását igazolja: (maximum 1000 karakter, 5 pont)</a:t>
            </a:r>
            <a:endParaRPr lang="hu-HU" dirty="0"/>
          </a:p>
          <a:p>
            <a:pPr marL="0" indent="0">
              <a:buNone/>
            </a:pPr>
            <a:r>
              <a:rPr lang="hu-HU" sz="2000" i="1" dirty="0"/>
              <a:t>Kérem, részletesen ismertesse, hogy a megvalósítandó tábor korábban hány alkalommal valósult meg, ismertesse hagyományait! Kérjük pontosan jelölje meg a korábbi táborok időpontját.</a:t>
            </a:r>
          </a:p>
          <a:p>
            <a:pPr marL="0" indent="0">
              <a:buNone/>
            </a:pPr>
            <a:endParaRPr lang="hu-HU" dirty="0"/>
          </a:p>
        </p:txBody>
      </p:sp>
    </p:spTree>
    <p:extLst>
      <p:ext uri="{BB962C8B-B14F-4D97-AF65-F5344CB8AC3E}">
        <p14:creationId xmlns:p14="http://schemas.microsoft.com/office/powerpoint/2010/main" val="2870720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1FCCCC1-D05A-F2F5-C24F-5705C784DE4F}"/>
              </a:ext>
            </a:extLst>
          </p:cNvPr>
          <p:cNvSpPr>
            <a:spLocks noGrp="1"/>
          </p:cNvSpPr>
          <p:nvPr>
            <p:ph type="title"/>
          </p:nvPr>
        </p:nvSpPr>
        <p:spPr>
          <a:xfrm>
            <a:off x="838200" y="71719"/>
            <a:ext cx="10515600" cy="681316"/>
          </a:xfrm>
        </p:spPr>
        <p:txBody>
          <a:bodyPr>
            <a:normAutofit fontScale="90000"/>
          </a:bodyPr>
          <a:lstStyle/>
          <a:p>
            <a:r>
              <a:rPr lang="hu-HU" b="1" dirty="0"/>
              <a:t>Tábor programterv</a:t>
            </a:r>
          </a:p>
        </p:txBody>
      </p:sp>
      <p:sp>
        <p:nvSpPr>
          <p:cNvPr id="3" name="Tartalom helye 2">
            <a:extLst>
              <a:ext uri="{FF2B5EF4-FFF2-40B4-BE49-F238E27FC236}">
                <a16:creationId xmlns:a16="http://schemas.microsoft.com/office/drawing/2014/main" id="{45982060-096E-A67C-8BD1-42F1209C15A4}"/>
              </a:ext>
            </a:extLst>
          </p:cNvPr>
          <p:cNvSpPr>
            <a:spLocks noGrp="1"/>
          </p:cNvSpPr>
          <p:nvPr>
            <p:ph idx="1"/>
          </p:nvPr>
        </p:nvSpPr>
        <p:spPr>
          <a:xfrm>
            <a:off x="721659" y="896471"/>
            <a:ext cx="10515600" cy="5800164"/>
          </a:xfrm>
        </p:spPr>
        <p:txBody>
          <a:bodyPr>
            <a:normAutofit/>
          </a:bodyPr>
          <a:lstStyle/>
          <a:p>
            <a:pPr marL="0" indent="0">
              <a:buNone/>
            </a:pPr>
            <a:r>
              <a:rPr lang="hu-HU" sz="2400" b="1" dirty="0"/>
              <a:t>4. A tábor koncepciója; a tábor programjának részletes leírása, az érintett témák (pl. egészségtudatosság, környezettudatosság, kultúra, sport, kézművesség, hagyományőrzés, </a:t>
            </a:r>
            <a:r>
              <a:rPr lang="hu-HU" sz="2400" b="1" dirty="0" err="1"/>
              <a:t>stb</a:t>
            </a:r>
            <a:r>
              <a:rPr lang="hu-HU" sz="2400" b="1" dirty="0"/>
              <a:t>) (maximum: 5000 karakter; maximum pontszám 10 pont)</a:t>
            </a:r>
          </a:p>
          <a:p>
            <a:pPr marL="0" indent="0">
              <a:buNone/>
            </a:pPr>
            <a:r>
              <a:rPr lang="hu-HU" sz="2000" i="1" dirty="0"/>
              <a:t>Ismertesse a programelemeket időrendi sorrendben. Ismertesse a tábor témáját (egészségtudatosság, környezettudatosság, kultúra sport, kézművesség, hagyományőrzés </a:t>
            </a:r>
            <a:r>
              <a:rPr lang="hu-HU" sz="2000" i="1" dirty="0" err="1"/>
              <a:t>stb</a:t>
            </a:r>
            <a:r>
              <a:rPr lang="hu-HU" sz="2000" i="1" dirty="0"/>
              <a:t>).</a:t>
            </a:r>
            <a:endParaRPr lang="hu-HU" sz="2000" dirty="0"/>
          </a:p>
          <a:p>
            <a:pPr marL="0" indent="0">
              <a:buNone/>
            </a:pPr>
            <a:r>
              <a:rPr lang="hu-HU" sz="2400" b="1" dirty="0"/>
              <a:t>5. Helyi/térségi társadalmi aktivitás növelése – Térségi vállalkozások/szolgáltatók bevonása a műveletbe   (maximum 10 pont)</a:t>
            </a:r>
            <a:endParaRPr lang="hu-HU" sz="2400" dirty="0"/>
          </a:p>
          <a:p>
            <a:pPr marL="0" indent="0">
              <a:buNone/>
            </a:pPr>
            <a:r>
              <a:rPr lang="hu-HU" sz="2000" i="1" dirty="0"/>
              <a:t>Kérjük, az alábbiakban válassza ki, hogyan tervezi a helyi/térségi gazdaság erősítését a művelet megvalósítása során. (A bevonni kívánt vállalkozások/szolgáltatók székhelye vagy telephelye szerint kérjük válaszait megadni.)</a:t>
            </a:r>
          </a:p>
          <a:p>
            <a:pPr marL="0" lvl="0" indent="0">
              <a:buNone/>
            </a:pPr>
            <a:r>
              <a:rPr lang="hu-HU" sz="2400" dirty="0"/>
              <a:t>6. </a:t>
            </a:r>
            <a:r>
              <a:rPr lang="hu-HU" sz="2400" b="1" dirty="0"/>
              <a:t>A tábor megvalósítása során megjelennek a Borsod-Torna-Gömör helyi védjegyhez kapcsolódó programelemek? ( maximum 1000 karakter , maximum 5 pont)</a:t>
            </a:r>
            <a:endParaRPr lang="hu-HU" sz="2400" dirty="0"/>
          </a:p>
          <a:p>
            <a:pPr marL="0" indent="0">
              <a:buNone/>
            </a:pPr>
            <a:r>
              <a:rPr lang="hu-HU" sz="2000" i="1" dirty="0"/>
              <a:t>A Borsod-Torna-Gömör védjegy jogosultakkal hogyan működik együtt? Kérjük csatolja az együttműködési megállapodásokat az együttműködő védjegy jogosultakkal. </a:t>
            </a:r>
          </a:p>
          <a:p>
            <a:pPr marL="0" indent="0">
              <a:buNone/>
            </a:pPr>
            <a:r>
              <a:rPr lang="hu-HU" sz="2400" b="1" dirty="0"/>
              <a:t>7. A Borsod-Torna-Gömör Egyesület tagsága ( maximum 5 pont) </a:t>
            </a:r>
          </a:p>
          <a:p>
            <a:pPr marL="0" indent="0">
              <a:buNone/>
            </a:pPr>
            <a:endParaRPr lang="hu-HU" dirty="0"/>
          </a:p>
          <a:p>
            <a:endParaRPr lang="hu-HU" dirty="0"/>
          </a:p>
        </p:txBody>
      </p:sp>
    </p:spTree>
    <p:extLst>
      <p:ext uri="{BB962C8B-B14F-4D97-AF65-F5344CB8AC3E}">
        <p14:creationId xmlns:p14="http://schemas.microsoft.com/office/powerpoint/2010/main" val="946233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EFFBB39-F992-4D26-AAF4-B5682718F29A}"/>
              </a:ext>
            </a:extLst>
          </p:cNvPr>
          <p:cNvSpPr>
            <a:spLocks noGrp="1"/>
          </p:cNvSpPr>
          <p:nvPr>
            <p:ph type="title"/>
          </p:nvPr>
        </p:nvSpPr>
        <p:spPr>
          <a:xfrm>
            <a:off x="838200" y="80683"/>
            <a:ext cx="10515600" cy="1210235"/>
          </a:xfrm>
        </p:spPr>
        <p:txBody>
          <a:bodyPr/>
          <a:lstStyle/>
          <a:p>
            <a:r>
              <a:rPr lang="hu-HU" b="1" dirty="0"/>
              <a:t>Rövid összefoglaló</a:t>
            </a:r>
          </a:p>
        </p:txBody>
      </p:sp>
      <p:sp>
        <p:nvSpPr>
          <p:cNvPr id="3" name="Tartalom helye 2">
            <a:extLst>
              <a:ext uri="{FF2B5EF4-FFF2-40B4-BE49-F238E27FC236}">
                <a16:creationId xmlns:a16="http://schemas.microsoft.com/office/drawing/2014/main" id="{E28EF035-82EE-4F0B-4A48-992F746A4A75}"/>
              </a:ext>
            </a:extLst>
          </p:cNvPr>
          <p:cNvSpPr>
            <a:spLocks noGrp="1"/>
          </p:cNvSpPr>
          <p:nvPr>
            <p:ph idx="1"/>
          </p:nvPr>
        </p:nvSpPr>
        <p:spPr>
          <a:xfrm>
            <a:off x="838200" y="1290918"/>
            <a:ext cx="10515600" cy="5307105"/>
          </a:xfrm>
        </p:spPr>
        <p:txBody>
          <a:bodyPr>
            <a:normAutofit lnSpcReduction="10000"/>
          </a:bodyPr>
          <a:lstStyle/>
          <a:p>
            <a:r>
              <a:rPr lang="hu-HU" dirty="0"/>
              <a:t>A felhívás keretében Tábor megvalósítása, Rendezvény megvalósítása, Szolgáltatás igénybevétele támogatható</a:t>
            </a:r>
          </a:p>
          <a:p>
            <a:r>
              <a:rPr lang="hu-HU" dirty="0"/>
              <a:t>A támogatási kérelem benyújtására 2025.11.13. napjától van lehetőség</a:t>
            </a:r>
          </a:p>
          <a:p>
            <a:r>
              <a:rPr lang="hu-HU" dirty="0"/>
              <a:t>Vissza nem térítendő támogatás, melynek típusa tételes költségelszámolás.</a:t>
            </a:r>
          </a:p>
          <a:p>
            <a:r>
              <a:rPr lang="hu-HU" dirty="0"/>
              <a:t>1. célterület: Legalább 1 000 000 Ft - legfeljebb 5 000 000 Ft</a:t>
            </a:r>
          </a:p>
          <a:p>
            <a:r>
              <a:rPr lang="hu-HU" dirty="0"/>
              <a:t>2. célterület: Legalább 1 000 000 Ft - legfeljebb 2 000 000 Ft</a:t>
            </a:r>
          </a:p>
          <a:p>
            <a:r>
              <a:rPr lang="hu-HU" dirty="0"/>
              <a:t>A támogatási okirat véglegessé válását követő naptól számított legfeljebb 24 hónap.</a:t>
            </a:r>
          </a:p>
          <a:p>
            <a:r>
              <a:rPr lang="hu-HU" dirty="0"/>
              <a:t>Várhatóan 75 db művelet kap támogatást.</a:t>
            </a:r>
          </a:p>
          <a:p>
            <a:r>
              <a:rPr lang="hu-HU" dirty="0"/>
              <a:t>Támogatási intenzitás: 95%</a:t>
            </a:r>
          </a:p>
        </p:txBody>
      </p:sp>
    </p:spTree>
    <p:extLst>
      <p:ext uri="{BB962C8B-B14F-4D97-AF65-F5344CB8AC3E}">
        <p14:creationId xmlns:p14="http://schemas.microsoft.com/office/powerpoint/2010/main" val="992009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545A6EE-DBC1-62C6-373F-5049D4D7CB7F}"/>
              </a:ext>
            </a:extLst>
          </p:cNvPr>
          <p:cNvSpPr>
            <a:spLocks noGrp="1"/>
          </p:cNvSpPr>
          <p:nvPr>
            <p:ph type="title"/>
          </p:nvPr>
        </p:nvSpPr>
        <p:spPr/>
        <p:txBody>
          <a:bodyPr/>
          <a:lstStyle/>
          <a:p>
            <a:r>
              <a:rPr lang="hu-HU" b="1" dirty="0"/>
              <a:t>A kiválasztás menete</a:t>
            </a:r>
          </a:p>
        </p:txBody>
      </p:sp>
      <p:sp>
        <p:nvSpPr>
          <p:cNvPr id="3" name="Tartalom helye 2">
            <a:extLst>
              <a:ext uri="{FF2B5EF4-FFF2-40B4-BE49-F238E27FC236}">
                <a16:creationId xmlns:a16="http://schemas.microsoft.com/office/drawing/2014/main" id="{4D0CAF5B-3A5F-92DF-8ADD-193E52F424AA}"/>
              </a:ext>
            </a:extLst>
          </p:cNvPr>
          <p:cNvSpPr>
            <a:spLocks noGrp="1"/>
          </p:cNvSpPr>
          <p:nvPr>
            <p:ph idx="1"/>
          </p:nvPr>
        </p:nvSpPr>
        <p:spPr/>
        <p:txBody>
          <a:bodyPr/>
          <a:lstStyle/>
          <a:p>
            <a:r>
              <a:rPr lang="hu-HU" sz="3200" dirty="0">
                <a:ea typeface="+mj-ea"/>
                <a:cs typeface="+mj-cs"/>
              </a:rPr>
              <a:t>A Tartalmi és a műveletterv értékelése alapján minimum 65 pont feletti pályázatok kerülnek értékelésre és a Helyi Bíráló Bizottság dönti el a támogatási rangsort, melyet az Irányító Hatóság részére irányítunk.</a:t>
            </a:r>
          </a:p>
          <a:p>
            <a:pPr marL="0" indent="0">
              <a:buNone/>
            </a:pPr>
            <a:endParaRPr lang="hu-HU" sz="3200" dirty="0">
              <a:ea typeface="+mj-ea"/>
              <a:cs typeface="+mj-cs"/>
            </a:endParaRPr>
          </a:p>
          <a:p>
            <a:endParaRPr lang="hu-HU" dirty="0"/>
          </a:p>
        </p:txBody>
      </p:sp>
    </p:spTree>
    <p:extLst>
      <p:ext uri="{BB962C8B-B14F-4D97-AF65-F5344CB8AC3E}">
        <p14:creationId xmlns:p14="http://schemas.microsoft.com/office/powerpoint/2010/main" val="142627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433F1ED-0964-2E1A-02F4-F2D163C8F35A}"/>
              </a:ext>
            </a:extLst>
          </p:cNvPr>
          <p:cNvSpPr>
            <a:spLocks noGrp="1"/>
          </p:cNvSpPr>
          <p:nvPr>
            <p:ph type="title"/>
          </p:nvPr>
        </p:nvSpPr>
        <p:spPr/>
        <p:txBody>
          <a:bodyPr/>
          <a:lstStyle/>
          <a:p>
            <a:r>
              <a:rPr lang="hu-HU" b="1" dirty="0"/>
              <a:t>További fontos információk</a:t>
            </a:r>
          </a:p>
        </p:txBody>
      </p:sp>
      <p:sp>
        <p:nvSpPr>
          <p:cNvPr id="3" name="Tartalom helye 2">
            <a:extLst>
              <a:ext uri="{FF2B5EF4-FFF2-40B4-BE49-F238E27FC236}">
                <a16:creationId xmlns:a16="http://schemas.microsoft.com/office/drawing/2014/main" id="{CA0AC934-EE99-0D78-538E-2AE9EF0B7CAF}"/>
              </a:ext>
            </a:extLst>
          </p:cNvPr>
          <p:cNvSpPr>
            <a:spLocks noGrp="1"/>
          </p:cNvSpPr>
          <p:nvPr>
            <p:ph idx="1"/>
          </p:nvPr>
        </p:nvSpPr>
        <p:spPr/>
        <p:txBody>
          <a:bodyPr/>
          <a:lstStyle/>
          <a:p>
            <a:r>
              <a:rPr lang="hu-HU" sz="3200" dirty="0">
                <a:ea typeface="+mj-ea"/>
                <a:cs typeface="+mj-cs"/>
              </a:rPr>
              <a:t>Megvalósítási idő: A támogatási okirat véglegessé válásától számított legfeljebb 24 hónap.</a:t>
            </a:r>
          </a:p>
          <a:p>
            <a:endParaRPr lang="hu-HU" dirty="0"/>
          </a:p>
        </p:txBody>
      </p:sp>
    </p:spTree>
    <p:extLst>
      <p:ext uri="{BB962C8B-B14F-4D97-AF65-F5344CB8AC3E}">
        <p14:creationId xmlns:p14="http://schemas.microsoft.com/office/powerpoint/2010/main" val="2068576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6E3F52F-E0C6-11C6-6892-D08BDD457D2E}"/>
              </a:ext>
            </a:extLst>
          </p:cNvPr>
          <p:cNvSpPr>
            <a:spLocks noGrp="1"/>
          </p:cNvSpPr>
          <p:nvPr>
            <p:ph type="title"/>
          </p:nvPr>
        </p:nvSpPr>
        <p:spPr>
          <a:xfrm>
            <a:off x="838200" y="1"/>
            <a:ext cx="10515600" cy="1120587"/>
          </a:xfrm>
        </p:spPr>
        <p:txBody>
          <a:bodyPr/>
          <a:lstStyle/>
          <a:p>
            <a:r>
              <a:rPr lang="hu-HU" b="1" dirty="0"/>
              <a:t>Az árajánlat kötelező tartalmi elemei</a:t>
            </a:r>
          </a:p>
        </p:txBody>
      </p:sp>
      <p:sp>
        <p:nvSpPr>
          <p:cNvPr id="3" name="Tartalom helye 2">
            <a:extLst>
              <a:ext uri="{FF2B5EF4-FFF2-40B4-BE49-F238E27FC236}">
                <a16:creationId xmlns:a16="http://schemas.microsoft.com/office/drawing/2014/main" id="{BD82A875-4B90-AF67-4BF6-CCC877AA98D6}"/>
              </a:ext>
            </a:extLst>
          </p:cNvPr>
          <p:cNvSpPr>
            <a:spLocks noGrp="1"/>
          </p:cNvSpPr>
          <p:nvPr>
            <p:ph idx="1"/>
          </p:nvPr>
        </p:nvSpPr>
        <p:spPr>
          <a:xfrm>
            <a:off x="838200" y="1120588"/>
            <a:ext cx="10515600" cy="5056375"/>
          </a:xfrm>
        </p:spPr>
        <p:txBody>
          <a:bodyPr>
            <a:normAutofit fontScale="25000" lnSpcReduction="20000"/>
          </a:bodyPr>
          <a:lstStyle/>
          <a:p>
            <a:pPr>
              <a:lnSpc>
                <a:spcPct val="107000"/>
              </a:lnSpc>
              <a:spcAft>
                <a:spcPts val="800"/>
              </a:spcAft>
              <a:buNone/>
            </a:pPr>
            <a:r>
              <a:rPr lang="hu-HU" sz="7200" dirty="0">
                <a:ea typeface="+mj-ea"/>
                <a:cs typeface="+mj-cs"/>
              </a:rPr>
              <a:t>1. a) az ajánlatkérő neve, címe,</a:t>
            </a:r>
          </a:p>
          <a:p>
            <a:pPr>
              <a:lnSpc>
                <a:spcPct val="107000"/>
              </a:lnSpc>
              <a:spcAft>
                <a:spcPts val="800"/>
              </a:spcAft>
              <a:buNone/>
            </a:pPr>
            <a:r>
              <a:rPr lang="hu-HU" sz="7200" dirty="0">
                <a:ea typeface="+mj-ea"/>
                <a:cs typeface="+mj-cs"/>
              </a:rPr>
              <a:t>b) az ajánlattevő neve, címe és adószáma, természetes személy esetén adóazonosító jele,</a:t>
            </a:r>
          </a:p>
          <a:p>
            <a:pPr>
              <a:lnSpc>
                <a:spcPct val="107000"/>
              </a:lnSpc>
              <a:spcAft>
                <a:spcPts val="800"/>
              </a:spcAft>
              <a:buNone/>
            </a:pPr>
            <a:r>
              <a:rPr lang="hu-HU" sz="7200" dirty="0">
                <a:ea typeface="+mj-ea"/>
                <a:cs typeface="+mj-cs"/>
              </a:rPr>
              <a:t>c) a tétel műszaki adatai, fizikai méretei, névleges teljesítménye, munkaspecifikus teljesítménye, egyéb jellemző műszaki paraméterei,</a:t>
            </a:r>
          </a:p>
          <a:p>
            <a:pPr>
              <a:lnSpc>
                <a:spcPct val="107000"/>
              </a:lnSpc>
              <a:spcAft>
                <a:spcPts val="800"/>
              </a:spcAft>
              <a:buNone/>
            </a:pPr>
            <a:r>
              <a:rPr lang="hu-HU" sz="7200" dirty="0">
                <a:ea typeface="+mj-ea"/>
                <a:cs typeface="+mj-cs"/>
              </a:rPr>
              <a:t>d) a tétel mennyisége és mértékegysége,</a:t>
            </a:r>
          </a:p>
          <a:p>
            <a:pPr>
              <a:lnSpc>
                <a:spcPct val="107000"/>
              </a:lnSpc>
              <a:spcAft>
                <a:spcPts val="800"/>
              </a:spcAft>
              <a:buNone/>
            </a:pPr>
            <a:r>
              <a:rPr lang="hu-HU" sz="7200" dirty="0">
                <a:ea typeface="+mj-ea"/>
                <a:cs typeface="+mj-cs"/>
              </a:rPr>
              <a:t>e) a tétel nettó összege, a felszámított áfa és bruttó összeg,</a:t>
            </a:r>
          </a:p>
          <a:p>
            <a:pPr>
              <a:lnSpc>
                <a:spcPct val="107000"/>
              </a:lnSpc>
              <a:spcAft>
                <a:spcPts val="800"/>
              </a:spcAft>
              <a:buNone/>
            </a:pPr>
            <a:r>
              <a:rPr lang="hu-HU" sz="7200" dirty="0">
                <a:ea typeface="+mj-ea"/>
                <a:cs typeface="+mj-cs"/>
              </a:rPr>
              <a:t>f) a tétel pénzneme,</a:t>
            </a:r>
          </a:p>
          <a:p>
            <a:pPr>
              <a:lnSpc>
                <a:spcPct val="107000"/>
              </a:lnSpc>
              <a:spcAft>
                <a:spcPts val="800"/>
              </a:spcAft>
              <a:buNone/>
            </a:pPr>
            <a:r>
              <a:rPr lang="hu-HU" sz="7200" dirty="0">
                <a:ea typeface="+mj-ea"/>
                <a:cs typeface="+mj-cs"/>
              </a:rPr>
              <a:t>g) az ajánlattevő cégszerű aláírása,</a:t>
            </a:r>
          </a:p>
          <a:p>
            <a:pPr>
              <a:lnSpc>
                <a:spcPct val="107000"/>
              </a:lnSpc>
              <a:spcAft>
                <a:spcPts val="800"/>
              </a:spcAft>
              <a:buNone/>
            </a:pPr>
            <a:r>
              <a:rPr lang="hu-HU" sz="7200" dirty="0">
                <a:ea typeface="+mj-ea"/>
                <a:cs typeface="+mj-cs"/>
              </a:rPr>
              <a:t>h) az árajánlat kiállításának dátuma,</a:t>
            </a:r>
          </a:p>
          <a:p>
            <a:pPr>
              <a:lnSpc>
                <a:spcPct val="107000"/>
              </a:lnSpc>
              <a:spcAft>
                <a:spcPts val="800"/>
              </a:spcAft>
              <a:buNone/>
            </a:pPr>
            <a:r>
              <a:rPr lang="hu-HU" sz="7200" dirty="0">
                <a:ea typeface="+mj-ea"/>
                <a:cs typeface="+mj-cs"/>
              </a:rPr>
              <a:t>i) az árajánlat érvényességi ideje,</a:t>
            </a:r>
          </a:p>
          <a:p>
            <a:pPr>
              <a:lnSpc>
                <a:spcPct val="107000"/>
              </a:lnSpc>
              <a:spcAft>
                <a:spcPts val="800"/>
              </a:spcAft>
              <a:buNone/>
            </a:pPr>
            <a:r>
              <a:rPr lang="hu-HU" sz="7200" dirty="0">
                <a:ea typeface="+mj-ea"/>
                <a:cs typeface="+mj-cs"/>
              </a:rPr>
              <a:t>j) az ajánlatadó nyilatkozata arról, hogy az ajánlat tárgyát képező tétel megfelel a vonatkozó európai uniós irányelveknek, szabványoknak, illetve az azokat átültető magyar jogszabályoknak, szabványoknak, környezetvédelmi előírásoknak.</a:t>
            </a:r>
          </a:p>
          <a:p>
            <a:endParaRPr lang="hu-HU" dirty="0"/>
          </a:p>
        </p:txBody>
      </p:sp>
    </p:spTree>
    <p:extLst>
      <p:ext uri="{BB962C8B-B14F-4D97-AF65-F5344CB8AC3E}">
        <p14:creationId xmlns:p14="http://schemas.microsoft.com/office/powerpoint/2010/main" val="3140926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E8E7678-EE68-27C5-EF28-5834716F7004}"/>
              </a:ext>
            </a:extLst>
          </p:cNvPr>
          <p:cNvSpPr>
            <a:spLocks noGrp="1"/>
          </p:cNvSpPr>
          <p:nvPr>
            <p:ph type="title"/>
          </p:nvPr>
        </p:nvSpPr>
        <p:spPr/>
        <p:txBody>
          <a:bodyPr/>
          <a:lstStyle/>
          <a:p>
            <a:r>
              <a:rPr lang="hu-HU" b="1" dirty="0"/>
              <a:t>Az árajánlat kötelező tartalmi elemei</a:t>
            </a:r>
          </a:p>
        </p:txBody>
      </p:sp>
      <p:sp>
        <p:nvSpPr>
          <p:cNvPr id="3" name="Tartalom helye 2">
            <a:extLst>
              <a:ext uri="{FF2B5EF4-FFF2-40B4-BE49-F238E27FC236}">
                <a16:creationId xmlns:a16="http://schemas.microsoft.com/office/drawing/2014/main" id="{EC954B8B-0778-6C67-BAA7-8BBBC08887BE}"/>
              </a:ext>
            </a:extLst>
          </p:cNvPr>
          <p:cNvSpPr>
            <a:spLocks noGrp="1"/>
          </p:cNvSpPr>
          <p:nvPr>
            <p:ph idx="1"/>
          </p:nvPr>
        </p:nvSpPr>
        <p:spPr/>
        <p:txBody>
          <a:bodyPr>
            <a:normAutofit lnSpcReduction="10000"/>
          </a:bodyPr>
          <a:lstStyle/>
          <a:p>
            <a:r>
              <a:rPr lang="hu-HU" sz="3500" dirty="0">
                <a:ea typeface="+mj-ea"/>
                <a:cs typeface="+mj-cs"/>
              </a:rPr>
              <a:t>2. Elektronikus árajánlat (webáruház, elektronikus levél) esetén az 1. pont g) alpontja szerinti követelményt nem kell alkalmazni, azonban ha az árajánlattevő az ajánlatát elektronikus levélben adta, az elektronikus levél csatolmányainak is meg kell felelniük a többi követelménynek. Az elektronikus árajánlat akkor fogadható el, ha tartalmazza a webáruház honlapcímét, illetve elektronikus levél esetén az árajánlattevő elektronikus levélcímét is.</a:t>
            </a:r>
          </a:p>
          <a:p>
            <a:endParaRPr lang="hu-HU" dirty="0"/>
          </a:p>
        </p:txBody>
      </p:sp>
    </p:spTree>
    <p:extLst>
      <p:ext uri="{BB962C8B-B14F-4D97-AF65-F5344CB8AC3E}">
        <p14:creationId xmlns:p14="http://schemas.microsoft.com/office/powerpoint/2010/main" val="1764449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90DAC52-1467-F1F9-5954-C5E12CD262C6}"/>
              </a:ext>
            </a:extLst>
          </p:cNvPr>
          <p:cNvSpPr>
            <a:spLocks noGrp="1"/>
          </p:cNvSpPr>
          <p:nvPr>
            <p:ph type="title"/>
          </p:nvPr>
        </p:nvSpPr>
        <p:spPr/>
        <p:txBody>
          <a:bodyPr/>
          <a:lstStyle/>
          <a:p>
            <a:r>
              <a:rPr lang="hu-HU" b="1" dirty="0"/>
              <a:t>Benyújtási szakaszok</a:t>
            </a:r>
          </a:p>
        </p:txBody>
      </p:sp>
      <p:sp>
        <p:nvSpPr>
          <p:cNvPr id="3" name="Tartalom helye 2">
            <a:extLst>
              <a:ext uri="{FF2B5EF4-FFF2-40B4-BE49-F238E27FC236}">
                <a16:creationId xmlns:a16="http://schemas.microsoft.com/office/drawing/2014/main" id="{97DEA5A4-1E0B-CDFC-1C91-9E11E183138D}"/>
              </a:ext>
            </a:extLst>
          </p:cNvPr>
          <p:cNvSpPr>
            <a:spLocks noGrp="1"/>
          </p:cNvSpPr>
          <p:nvPr>
            <p:ph idx="1"/>
          </p:nvPr>
        </p:nvSpPr>
        <p:spPr/>
        <p:txBody>
          <a:bodyPr/>
          <a:lstStyle/>
          <a:p>
            <a:pPr marL="0" indent="0">
              <a:buNone/>
            </a:pPr>
            <a:r>
              <a:rPr lang="hu-HU" dirty="0"/>
              <a:t>1. benyújtási szakasz:</a:t>
            </a:r>
          </a:p>
          <a:p>
            <a:pPr marL="0" indent="0">
              <a:buNone/>
            </a:pPr>
            <a:r>
              <a:rPr lang="hu-HU" dirty="0"/>
              <a:t>2025.11.13. - 2025.11.26.</a:t>
            </a:r>
          </a:p>
          <a:p>
            <a:pPr marL="0" indent="0">
              <a:buNone/>
            </a:pPr>
            <a:r>
              <a:rPr lang="hu-HU" dirty="0"/>
              <a:t>2. benyújtási szakasz:</a:t>
            </a:r>
          </a:p>
          <a:p>
            <a:pPr marL="0" indent="0">
              <a:buNone/>
            </a:pPr>
            <a:r>
              <a:rPr lang="hu-HU" dirty="0"/>
              <a:t>2025.12.04. - 2025.12.17.</a:t>
            </a:r>
          </a:p>
          <a:p>
            <a:pPr marL="0" indent="0">
              <a:buNone/>
            </a:pPr>
            <a:r>
              <a:rPr lang="hu-HU" dirty="0"/>
              <a:t>3. benyújtási szakasz:</a:t>
            </a:r>
          </a:p>
          <a:p>
            <a:pPr marL="0" indent="0">
              <a:buNone/>
            </a:pPr>
            <a:r>
              <a:rPr lang="hu-HU" dirty="0"/>
              <a:t>2026.04.23. - 2026.05.06.</a:t>
            </a:r>
          </a:p>
          <a:p>
            <a:pPr marL="0" indent="0">
              <a:buNone/>
            </a:pPr>
            <a:r>
              <a:rPr lang="hu-HU" dirty="0"/>
              <a:t>4. benyújtási szakasz:</a:t>
            </a:r>
          </a:p>
          <a:p>
            <a:pPr marL="0" indent="0">
              <a:buNone/>
            </a:pPr>
            <a:r>
              <a:rPr lang="hu-HU" dirty="0"/>
              <a:t>2026.05.14. - 2026.05.27.</a:t>
            </a:r>
          </a:p>
        </p:txBody>
      </p:sp>
    </p:spTree>
    <p:extLst>
      <p:ext uri="{BB962C8B-B14F-4D97-AF65-F5344CB8AC3E}">
        <p14:creationId xmlns:p14="http://schemas.microsoft.com/office/powerpoint/2010/main" val="885673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9FE4BB9-4133-276C-18F2-AE535E3C6E0A}"/>
              </a:ext>
            </a:extLst>
          </p:cNvPr>
          <p:cNvSpPr>
            <a:spLocks noGrp="1"/>
          </p:cNvSpPr>
          <p:nvPr>
            <p:ph type="title"/>
          </p:nvPr>
        </p:nvSpPr>
        <p:spPr/>
        <p:txBody>
          <a:bodyPr/>
          <a:lstStyle/>
          <a:p>
            <a:r>
              <a:rPr lang="hu-HU" b="1" dirty="0"/>
              <a:t>A művelet megvalósításával kapcsolatos elvárások</a:t>
            </a:r>
          </a:p>
        </p:txBody>
      </p:sp>
      <p:sp>
        <p:nvSpPr>
          <p:cNvPr id="3" name="Tartalom helye 2">
            <a:extLst>
              <a:ext uri="{FF2B5EF4-FFF2-40B4-BE49-F238E27FC236}">
                <a16:creationId xmlns:a16="http://schemas.microsoft.com/office/drawing/2014/main" id="{79DBFBE3-B3DA-1C30-B8F1-E9EA730276DB}"/>
              </a:ext>
            </a:extLst>
          </p:cNvPr>
          <p:cNvSpPr>
            <a:spLocks noGrp="1"/>
          </p:cNvSpPr>
          <p:nvPr>
            <p:ph idx="1"/>
          </p:nvPr>
        </p:nvSpPr>
        <p:spPr>
          <a:xfrm>
            <a:off x="838200" y="1506070"/>
            <a:ext cx="10515600" cy="5253317"/>
          </a:xfrm>
        </p:spPr>
        <p:txBody>
          <a:bodyPr>
            <a:normAutofit lnSpcReduction="10000"/>
          </a:bodyPr>
          <a:lstStyle/>
          <a:p>
            <a:r>
              <a:rPr lang="hu-HU" dirty="0"/>
              <a:t>Szolgáltatás vásárlás esetén három árajánlat benyújtása szükséges (KIVÉTEL: hatósági igazgatási, szolgáltatási díjak, illetékek, </a:t>
            </a:r>
            <a:r>
              <a:rPr lang="hu-HU" dirty="0" err="1"/>
              <a:t>közhegyzői</a:t>
            </a:r>
            <a:r>
              <a:rPr lang="hu-HU" dirty="0"/>
              <a:t> díj, könyvvizsgálat, műveletmenedzsment, művelet- előkészítés)</a:t>
            </a:r>
          </a:p>
          <a:p>
            <a:r>
              <a:rPr lang="hu-HU" dirty="0"/>
              <a:t>Rendezvény esetén a kedvezményezett köteles a rendezvény témájáról, helyszínéről és időpontjáról szóló meghívót és a meghirdetés dokumentációját a rendezvény megvalósítási időpontját megelőző 30. napig  illetékes vármegyei kormányhivatalnak megküldeni .</a:t>
            </a:r>
          </a:p>
          <a:p>
            <a:r>
              <a:rPr lang="hu-HU" dirty="0"/>
              <a:t>A rendezvény megtartásáról a lezárást követő 15 napon belül írásbeli emlékeztetőt kell készíteni: a rendezvény helyszínét, időpontját, a célcsoport megjelölését előzetes regisztrációhoz kötött rendezvény esetén jelenléti ívet, a rendezvény céljának és eredményének rövid bemutatását, legalább tíz darab fotót</a:t>
            </a:r>
          </a:p>
        </p:txBody>
      </p:sp>
    </p:spTree>
    <p:extLst>
      <p:ext uri="{BB962C8B-B14F-4D97-AF65-F5344CB8AC3E}">
        <p14:creationId xmlns:p14="http://schemas.microsoft.com/office/powerpoint/2010/main" val="2750468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84A58EF-8BA3-0A8F-BD77-4F1FE9237B16}"/>
              </a:ext>
            </a:extLst>
          </p:cNvPr>
          <p:cNvSpPr>
            <a:spLocks noGrp="1"/>
          </p:cNvSpPr>
          <p:nvPr>
            <p:ph type="title"/>
          </p:nvPr>
        </p:nvSpPr>
        <p:spPr/>
        <p:txBody>
          <a:bodyPr/>
          <a:lstStyle/>
          <a:p>
            <a:r>
              <a:rPr lang="hu-HU" b="1" dirty="0"/>
              <a:t>Fontos jogszabályok</a:t>
            </a:r>
          </a:p>
        </p:txBody>
      </p:sp>
      <p:sp>
        <p:nvSpPr>
          <p:cNvPr id="3" name="Tartalom helye 2">
            <a:extLst>
              <a:ext uri="{FF2B5EF4-FFF2-40B4-BE49-F238E27FC236}">
                <a16:creationId xmlns:a16="http://schemas.microsoft.com/office/drawing/2014/main" id="{A2EDFE7A-B3D4-1C41-B901-6C37012C6E6A}"/>
              </a:ext>
            </a:extLst>
          </p:cNvPr>
          <p:cNvSpPr>
            <a:spLocks noGrp="1"/>
          </p:cNvSpPr>
          <p:nvPr>
            <p:ph idx="1"/>
          </p:nvPr>
        </p:nvSpPr>
        <p:spPr/>
        <p:txBody>
          <a:bodyPr>
            <a:normAutofit fontScale="70000" lnSpcReduction="20000"/>
          </a:bodyPr>
          <a:lstStyle/>
          <a:p>
            <a:pPr marL="285750" indent="-285750">
              <a:lnSpc>
                <a:spcPct val="107000"/>
              </a:lnSpc>
              <a:spcAft>
                <a:spcPts val="800"/>
              </a:spcAft>
            </a:pPr>
            <a:r>
              <a:rPr lang="hu-HU" sz="4500" dirty="0">
                <a:ea typeface="+mj-ea"/>
                <a:cs typeface="+mj-cs"/>
              </a:rPr>
              <a:t>54/2023. (IX. 13.) AM rendelet</a:t>
            </a:r>
          </a:p>
          <a:p>
            <a:pPr>
              <a:lnSpc>
                <a:spcPct val="107000"/>
              </a:lnSpc>
              <a:spcAft>
                <a:spcPts val="800"/>
              </a:spcAft>
            </a:pPr>
            <a:r>
              <a:rPr lang="hu-HU" sz="4500" dirty="0">
                <a:ea typeface="+mj-ea"/>
                <a:cs typeface="+mj-cs"/>
              </a:rPr>
              <a:t>a Közös Agrárpolitikából és a nemzeti költségvetésből biztosított agrártámogatások felhasználásának rendjéről</a:t>
            </a:r>
          </a:p>
          <a:p>
            <a:pPr marL="285750" indent="-285750">
              <a:lnSpc>
                <a:spcPct val="107000"/>
              </a:lnSpc>
              <a:spcAft>
                <a:spcPts val="800"/>
              </a:spcAft>
            </a:pPr>
            <a:r>
              <a:rPr lang="hu-HU" sz="4500" dirty="0">
                <a:ea typeface="+mj-ea"/>
                <a:cs typeface="+mj-cs"/>
              </a:rPr>
              <a:t>Általános útmutató (ÁÚF)</a:t>
            </a:r>
          </a:p>
          <a:p>
            <a:pPr marL="285750" indent="-285750">
              <a:lnSpc>
                <a:spcPct val="107000"/>
              </a:lnSpc>
              <a:spcAft>
                <a:spcPts val="800"/>
              </a:spcAft>
            </a:pPr>
            <a:endParaRPr lang="hu-HU" sz="4500" dirty="0">
              <a:ea typeface="+mj-ea"/>
              <a:cs typeface="+mj-cs"/>
            </a:endParaRPr>
          </a:p>
          <a:p>
            <a:pPr>
              <a:lnSpc>
                <a:spcPct val="107000"/>
              </a:lnSpc>
              <a:spcAft>
                <a:spcPts val="800"/>
              </a:spcAft>
            </a:pPr>
            <a:r>
              <a:rPr lang="hu-HU" sz="4500" dirty="0">
                <a:ea typeface="+mj-ea"/>
                <a:cs typeface="+mj-cs"/>
              </a:rPr>
              <a:t>A fent ismertetett dokumentumok elérhetőek a : </a:t>
            </a:r>
            <a:r>
              <a:rPr lang="hu-HU" sz="4500" dirty="0">
                <a:ea typeface="+mj-ea"/>
                <a:cs typeface="+mj-cs"/>
                <a:hlinkClick r:id="rId2">
                  <a:extLst>
                    <a:ext uri="{A12FA001-AC4F-418D-AE19-62706E023703}">
                      <ahyp:hlinkClr xmlns:ahyp="http://schemas.microsoft.com/office/drawing/2018/hyperlinkcolor" val="tx"/>
                    </a:ext>
                  </a:extLst>
                </a:hlinkClick>
              </a:rPr>
              <a:t>www.btge.hu</a:t>
            </a:r>
            <a:r>
              <a:rPr lang="hu-HU" sz="4500" dirty="0">
                <a:ea typeface="+mj-ea"/>
                <a:cs typeface="+mj-cs"/>
              </a:rPr>
              <a:t> / dokumentumtár oldalon.</a:t>
            </a:r>
          </a:p>
          <a:p>
            <a:endParaRPr lang="hu-HU" dirty="0"/>
          </a:p>
        </p:txBody>
      </p:sp>
    </p:spTree>
    <p:extLst>
      <p:ext uri="{BB962C8B-B14F-4D97-AF65-F5344CB8AC3E}">
        <p14:creationId xmlns:p14="http://schemas.microsoft.com/office/powerpoint/2010/main" val="3865326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85F93BA-FF3D-1EC3-E2FB-7ADACFECE746}"/>
              </a:ext>
            </a:extLst>
          </p:cNvPr>
          <p:cNvSpPr>
            <a:spLocks noGrp="1"/>
          </p:cNvSpPr>
          <p:nvPr>
            <p:ph type="title"/>
          </p:nvPr>
        </p:nvSpPr>
        <p:spPr>
          <a:xfrm>
            <a:off x="838200" y="1"/>
            <a:ext cx="10515600" cy="1174375"/>
          </a:xfrm>
        </p:spPr>
        <p:txBody>
          <a:bodyPr/>
          <a:lstStyle/>
          <a:p>
            <a:pPr algn="ctr"/>
            <a:r>
              <a:rPr lang="hu-HU" dirty="0"/>
              <a:t>Köszönöm a figyelmet!</a:t>
            </a:r>
          </a:p>
        </p:txBody>
      </p:sp>
      <p:sp>
        <p:nvSpPr>
          <p:cNvPr id="3" name="Tartalom helye 2">
            <a:extLst>
              <a:ext uri="{FF2B5EF4-FFF2-40B4-BE49-F238E27FC236}">
                <a16:creationId xmlns:a16="http://schemas.microsoft.com/office/drawing/2014/main" id="{B5FC4DBA-0ABF-9CA6-53E0-7BCC6CE665EA}"/>
              </a:ext>
            </a:extLst>
          </p:cNvPr>
          <p:cNvSpPr>
            <a:spLocks noGrp="1"/>
          </p:cNvSpPr>
          <p:nvPr>
            <p:ph idx="1"/>
          </p:nvPr>
        </p:nvSpPr>
        <p:spPr>
          <a:xfrm>
            <a:off x="838200" y="1174376"/>
            <a:ext cx="10515600" cy="5002587"/>
          </a:xfrm>
        </p:spPr>
        <p:txBody>
          <a:bodyPr>
            <a:normAutofit fontScale="92500" lnSpcReduction="20000"/>
          </a:bodyPr>
          <a:lstStyle/>
          <a:p>
            <a:pPr algn="ctr">
              <a:buNone/>
            </a:pPr>
            <a:r>
              <a:rPr lang="hu-HU" u="sng" dirty="0">
                <a:latin typeface="Calibri" panose="020F0502020204030204" pitchFamily="34" charset="0"/>
                <a:ea typeface="Calibri" panose="020F0502020204030204" pitchFamily="34" charset="0"/>
                <a:cs typeface="Calibri" panose="020F0502020204030204" pitchFamily="34" charset="0"/>
              </a:rPr>
              <a:t>Elérhetőségek:</a:t>
            </a:r>
          </a:p>
          <a:p>
            <a:pPr algn="ctr">
              <a:buNone/>
            </a:pPr>
            <a:r>
              <a:rPr lang="hu-HU" dirty="0">
                <a:latin typeface="Calibri" panose="020F0502020204030204" pitchFamily="34" charset="0"/>
                <a:ea typeface="Calibri" panose="020F0502020204030204" pitchFamily="34" charset="0"/>
                <a:cs typeface="Calibri" panose="020F0502020204030204" pitchFamily="34" charset="0"/>
              </a:rPr>
              <a:t>Borsod-Torna-Gömör Egyesület</a:t>
            </a:r>
          </a:p>
          <a:p>
            <a:pPr algn="ctr">
              <a:buNone/>
            </a:pPr>
            <a:r>
              <a:rPr lang="hu-HU" dirty="0">
                <a:latin typeface="Calibri" panose="020F0502020204030204" pitchFamily="34" charset="0"/>
                <a:ea typeface="Calibri" panose="020F0502020204030204" pitchFamily="34" charset="0"/>
                <a:cs typeface="Calibri" panose="020F0502020204030204" pitchFamily="34" charset="0"/>
              </a:rPr>
              <a:t>3780 Edelény, István király útja 63. sz</a:t>
            </a:r>
          </a:p>
          <a:p>
            <a:pPr lvl="0" algn="ctr">
              <a:buNone/>
              <a:defRPr/>
            </a:pPr>
            <a:r>
              <a:rPr lang="hu-HU" dirty="0">
                <a:latin typeface="Calibri" panose="020F0502020204030204" pitchFamily="34" charset="0"/>
                <a:ea typeface="Calibri" panose="020F0502020204030204" pitchFamily="34" charset="0"/>
                <a:cs typeface="Calibri" panose="020F0502020204030204" pitchFamily="34" charset="0"/>
              </a:rPr>
              <a:t>Tel./ Fax : 48/342-256</a:t>
            </a:r>
          </a:p>
          <a:p>
            <a:pPr lvl="0" algn="ctr">
              <a:buNone/>
              <a:defRPr/>
            </a:pPr>
            <a:r>
              <a:rPr lang="hu-HU" dirty="0">
                <a:latin typeface="Calibri" panose="020F0502020204030204" pitchFamily="34" charset="0"/>
                <a:ea typeface="Calibri" panose="020F0502020204030204" pitchFamily="34" charset="0"/>
                <a:cs typeface="Calibri" panose="020F0502020204030204" pitchFamily="34" charset="0"/>
              </a:rPr>
              <a:t>E-mail: </a:t>
            </a:r>
            <a:r>
              <a:rPr lang="hu-HU" dirty="0">
                <a:latin typeface="Calibri" panose="020F0502020204030204" pitchFamily="34" charset="0"/>
                <a:ea typeface="Calibri" panose="020F0502020204030204" pitchFamily="34" charset="0"/>
                <a:cs typeface="Calibri" panose="020F0502020204030204" pitchFamily="34" charset="0"/>
                <a:hlinkClick r:id="rId2"/>
              </a:rPr>
              <a:t>btge@</a:t>
            </a:r>
            <a:r>
              <a:rPr lang="hu-HU" dirty="0">
                <a:latin typeface="Calibri" panose="020F0502020204030204" pitchFamily="34" charset="0"/>
                <a:ea typeface="Calibri" panose="020F0502020204030204" pitchFamily="34" charset="0"/>
                <a:cs typeface="Calibri" panose="020F0502020204030204" pitchFamily="34" charset="0"/>
              </a:rPr>
              <a:t>btge.hu</a:t>
            </a:r>
          </a:p>
          <a:p>
            <a:pPr lvl="0" algn="ctr">
              <a:buNone/>
              <a:defRPr/>
            </a:pPr>
            <a:r>
              <a:rPr lang="hu-HU" dirty="0">
                <a:latin typeface="Calibri" panose="020F0502020204030204" pitchFamily="34" charset="0"/>
                <a:ea typeface="Calibri" panose="020F0502020204030204" pitchFamily="34" charset="0"/>
                <a:cs typeface="Calibri" panose="020F0502020204030204" pitchFamily="34" charset="0"/>
              </a:rPr>
              <a:t>Weboldal: </a:t>
            </a:r>
            <a:r>
              <a:rPr lang="hu-HU" dirty="0">
                <a:latin typeface="Calibri" panose="020F0502020204030204" pitchFamily="34" charset="0"/>
                <a:ea typeface="Calibri" panose="020F0502020204030204" pitchFamily="34" charset="0"/>
                <a:cs typeface="Calibri" panose="020F0502020204030204" pitchFamily="34" charset="0"/>
                <a:hlinkClick r:id="rId3"/>
              </a:rPr>
              <a:t>www.btge.hu</a:t>
            </a:r>
            <a:endParaRPr lang="hu-HU" dirty="0">
              <a:latin typeface="Calibri" panose="020F0502020204030204" pitchFamily="34" charset="0"/>
              <a:ea typeface="Calibri" panose="020F0502020204030204" pitchFamily="34" charset="0"/>
              <a:cs typeface="Calibri" panose="020F0502020204030204" pitchFamily="34" charset="0"/>
            </a:endParaRPr>
          </a:p>
          <a:p>
            <a:pPr lvl="0" algn="ctr">
              <a:buNone/>
              <a:defRPr/>
            </a:pPr>
            <a:r>
              <a:rPr lang="hu-HU" dirty="0">
                <a:latin typeface="Calibri" panose="020F0502020204030204" pitchFamily="34" charset="0"/>
                <a:ea typeface="Calibri" panose="020F0502020204030204" pitchFamily="34" charset="0"/>
                <a:cs typeface="Calibri" panose="020F0502020204030204" pitchFamily="34" charset="0"/>
              </a:rPr>
              <a:t>Ügyfélfogadás: Hétfőtől-Csütörtökig: 8.30 – 16.00 óráig</a:t>
            </a:r>
          </a:p>
          <a:p>
            <a:pPr lvl="0" algn="ctr">
              <a:buNone/>
              <a:defRPr/>
            </a:pPr>
            <a:r>
              <a:rPr lang="hu-HU" dirty="0">
                <a:latin typeface="Calibri" panose="020F0502020204030204" pitchFamily="34" charset="0"/>
                <a:ea typeface="Calibri" panose="020F0502020204030204" pitchFamily="34" charset="0"/>
                <a:cs typeface="Calibri" panose="020F0502020204030204" pitchFamily="34" charset="0"/>
              </a:rPr>
              <a:t>		             Péntek: 8.30 – 12.00 óráig</a:t>
            </a:r>
          </a:p>
          <a:p>
            <a:pPr lvl="0" algn="ctr">
              <a:buNone/>
              <a:defRPr/>
            </a:pPr>
            <a:endParaRPr lang="hu-HU" dirty="0">
              <a:latin typeface="Calibri" panose="020F0502020204030204" pitchFamily="34" charset="0"/>
              <a:ea typeface="Calibri" panose="020F0502020204030204" pitchFamily="34" charset="0"/>
              <a:cs typeface="Calibri" panose="020F0502020204030204" pitchFamily="34" charset="0"/>
            </a:endParaRPr>
          </a:p>
          <a:p>
            <a:pPr lvl="0" algn="ctr">
              <a:buNone/>
              <a:defRPr/>
            </a:pPr>
            <a:r>
              <a:rPr lang="hu-HU" dirty="0">
                <a:latin typeface="Calibri" panose="020F0502020204030204" pitchFamily="34" charset="0"/>
                <a:ea typeface="Calibri" panose="020F0502020204030204" pitchFamily="34" charset="0"/>
                <a:cs typeface="Calibri" panose="020F0502020204030204" pitchFamily="34" charset="0"/>
              </a:rPr>
              <a:t>Lengyelné Bencze Viktória – munkaszervezet vezető - +36304603138</a:t>
            </a:r>
          </a:p>
          <a:p>
            <a:pPr lvl="0" algn="ctr">
              <a:buNone/>
              <a:defRPr/>
            </a:pPr>
            <a:r>
              <a:rPr lang="hu-HU" dirty="0" err="1">
                <a:latin typeface="Calibri" panose="020F0502020204030204" pitchFamily="34" charset="0"/>
                <a:ea typeface="Calibri" panose="020F0502020204030204" pitchFamily="34" charset="0"/>
                <a:cs typeface="Calibri" panose="020F0502020204030204" pitchFamily="34" charset="0"/>
              </a:rPr>
              <a:t>Bratuné</a:t>
            </a:r>
            <a:r>
              <a:rPr lang="hu-HU" dirty="0">
                <a:latin typeface="Calibri" panose="020F0502020204030204" pitchFamily="34" charset="0"/>
                <a:ea typeface="Calibri" panose="020F0502020204030204" pitchFamily="34" charset="0"/>
                <a:cs typeface="Calibri" panose="020F0502020204030204" pitchFamily="34" charset="0"/>
              </a:rPr>
              <a:t> Bucskó Mariann– ügyintéző - +36303589854</a:t>
            </a:r>
          </a:p>
          <a:p>
            <a:pPr lvl="0" algn="ctr">
              <a:buNone/>
              <a:defRPr/>
            </a:pPr>
            <a:r>
              <a:rPr lang="hu-HU" dirty="0">
                <a:latin typeface="Calibri" panose="020F0502020204030204" pitchFamily="34" charset="0"/>
                <a:ea typeface="Calibri" panose="020F0502020204030204" pitchFamily="34" charset="0"/>
                <a:cs typeface="Calibri" panose="020F0502020204030204" pitchFamily="34" charset="0"/>
              </a:rPr>
              <a:t>Juhász-Magyar Anita– ügyintéző - +36307738906</a:t>
            </a:r>
          </a:p>
          <a:p>
            <a:endParaRPr lang="hu-HU" dirty="0"/>
          </a:p>
        </p:txBody>
      </p:sp>
    </p:spTree>
    <p:extLst>
      <p:ext uri="{BB962C8B-B14F-4D97-AF65-F5344CB8AC3E}">
        <p14:creationId xmlns:p14="http://schemas.microsoft.com/office/powerpoint/2010/main" val="2604655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FB0754B-8835-70DD-25D8-DE6E9B42F390}"/>
              </a:ext>
            </a:extLst>
          </p:cNvPr>
          <p:cNvSpPr>
            <a:spLocks noGrp="1"/>
          </p:cNvSpPr>
          <p:nvPr>
            <p:ph type="title"/>
          </p:nvPr>
        </p:nvSpPr>
        <p:spPr/>
        <p:txBody>
          <a:bodyPr/>
          <a:lstStyle/>
          <a:p>
            <a:r>
              <a:rPr lang="hu-HU" b="1" dirty="0"/>
              <a:t>Ki Kipályázhat?</a:t>
            </a:r>
          </a:p>
        </p:txBody>
      </p:sp>
      <p:sp>
        <p:nvSpPr>
          <p:cNvPr id="3" name="Tartalom helye 2">
            <a:extLst>
              <a:ext uri="{FF2B5EF4-FFF2-40B4-BE49-F238E27FC236}">
                <a16:creationId xmlns:a16="http://schemas.microsoft.com/office/drawing/2014/main" id="{894DC3F5-0A37-2496-A6E0-90718EB935B3}"/>
              </a:ext>
            </a:extLst>
          </p:cNvPr>
          <p:cNvSpPr>
            <a:spLocks noGrp="1"/>
          </p:cNvSpPr>
          <p:nvPr>
            <p:ph idx="1"/>
          </p:nvPr>
        </p:nvSpPr>
        <p:spPr>
          <a:xfrm>
            <a:off x="838200" y="1389529"/>
            <a:ext cx="10515600" cy="4787434"/>
          </a:xfrm>
        </p:spPr>
        <p:txBody>
          <a:bodyPr>
            <a:normAutofit fontScale="92500" lnSpcReduction="10000"/>
          </a:bodyPr>
          <a:lstStyle/>
          <a:p>
            <a:pPr marL="0" indent="0">
              <a:buNone/>
            </a:pPr>
            <a:r>
              <a:rPr lang="hu-HU" b="1" dirty="0"/>
              <a:t>Mind a két célterületén esetén:</a:t>
            </a:r>
          </a:p>
          <a:p>
            <a:r>
              <a:rPr lang="hu-HU" dirty="0"/>
              <a:t>Egyéb szövetség (517)</a:t>
            </a:r>
          </a:p>
          <a:p>
            <a:r>
              <a:rPr lang="hu-HU" dirty="0"/>
              <a:t>Polgárőr egyesület (526)</a:t>
            </a:r>
          </a:p>
          <a:p>
            <a:r>
              <a:rPr lang="hu-HU" dirty="0"/>
              <a:t>Nemzetiségi egyesület (528)</a:t>
            </a:r>
          </a:p>
          <a:p>
            <a:r>
              <a:rPr lang="hu-HU" dirty="0"/>
              <a:t>Sportegyesület (521)</a:t>
            </a:r>
          </a:p>
          <a:p>
            <a:r>
              <a:rPr lang="hu-HU" dirty="0"/>
              <a:t>Egyéb egyesület (529)</a:t>
            </a:r>
          </a:p>
          <a:p>
            <a:r>
              <a:rPr lang="hu-HU" dirty="0"/>
              <a:t>Egyéb alapítvány (569)</a:t>
            </a:r>
          </a:p>
          <a:p>
            <a:r>
              <a:rPr lang="hu-HU" dirty="0"/>
              <a:t>Helyi önkormányzat (321)</a:t>
            </a:r>
          </a:p>
          <a:p>
            <a:r>
              <a:rPr lang="hu-HU" dirty="0"/>
              <a:t>Helyi nemzetiségi önkormányzat (371)</a:t>
            </a:r>
          </a:p>
          <a:p>
            <a:r>
              <a:rPr lang="hu-HU" dirty="0"/>
              <a:t>Elsődlegesen vallási tevékenységet végző belső egyházi jogi személy (555)</a:t>
            </a:r>
          </a:p>
        </p:txBody>
      </p:sp>
    </p:spTree>
    <p:extLst>
      <p:ext uri="{BB962C8B-B14F-4D97-AF65-F5344CB8AC3E}">
        <p14:creationId xmlns:p14="http://schemas.microsoft.com/office/powerpoint/2010/main" val="3884936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D195AD6-1867-7555-9258-AB1A780E3C2B}"/>
              </a:ext>
            </a:extLst>
          </p:cNvPr>
          <p:cNvSpPr>
            <a:spLocks noGrp="1"/>
          </p:cNvSpPr>
          <p:nvPr>
            <p:ph type="title"/>
          </p:nvPr>
        </p:nvSpPr>
        <p:spPr/>
        <p:txBody>
          <a:bodyPr/>
          <a:lstStyle/>
          <a:p>
            <a:r>
              <a:rPr lang="hu-HU" b="1" dirty="0"/>
              <a:t>Melyik településre lehet pályázni?</a:t>
            </a:r>
          </a:p>
        </p:txBody>
      </p:sp>
      <p:sp>
        <p:nvSpPr>
          <p:cNvPr id="3" name="Tartalom helye 2">
            <a:extLst>
              <a:ext uri="{FF2B5EF4-FFF2-40B4-BE49-F238E27FC236}">
                <a16:creationId xmlns:a16="http://schemas.microsoft.com/office/drawing/2014/main" id="{ABC6CDD0-0076-CC2B-E04F-838FB69719C4}"/>
              </a:ext>
            </a:extLst>
          </p:cNvPr>
          <p:cNvSpPr>
            <a:spLocks noGrp="1"/>
          </p:cNvSpPr>
          <p:nvPr>
            <p:ph idx="1"/>
          </p:nvPr>
        </p:nvSpPr>
        <p:spPr/>
        <p:txBody>
          <a:bodyPr>
            <a:normAutofit/>
          </a:bodyPr>
          <a:lstStyle/>
          <a:p>
            <a:r>
              <a:rPr lang="hu-HU" sz="2600" dirty="0"/>
              <a:t>A BORSOD-TORNA-GÖMÖR Egyesület illetékességi területén elhelyezkedő 77 településre</a:t>
            </a:r>
          </a:p>
        </p:txBody>
      </p:sp>
    </p:spTree>
    <p:extLst>
      <p:ext uri="{BB962C8B-B14F-4D97-AF65-F5344CB8AC3E}">
        <p14:creationId xmlns:p14="http://schemas.microsoft.com/office/powerpoint/2010/main" val="983729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B470B42-2BC6-0193-C1D3-E71E3DE7CCA1}"/>
              </a:ext>
            </a:extLst>
          </p:cNvPr>
          <p:cNvSpPr>
            <a:spLocks noGrp="1"/>
          </p:cNvSpPr>
          <p:nvPr>
            <p:ph type="title"/>
          </p:nvPr>
        </p:nvSpPr>
        <p:spPr/>
        <p:txBody>
          <a:bodyPr/>
          <a:lstStyle/>
          <a:p>
            <a:r>
              <a:rPr lang="hu-HU" b="1" dirty="0"/>
              <a:t>Mire vehető igénybe a támogatás?</a:t>
            </a:r>
          </a:p>
        </p:txBody>
      </p:sp>
      <p:sp>
        <p:nvSpPr>
          <p:cNvPr id="3" name="Tartalom helye 2">
            <a:extLst>
              <a:ext uri="{FF2B5EF4-FFF2-40B4-BE49-F238E27FC236}">
                <a16:creationId xmlns:a16="http://schemas.microsoft.com/office/drawing/2014/main" id="{7FD16056-897C-11C3-5C01-4E9032252067}"/>
              </a:ext>
            </a:extLst>
          </p:cNvPr>
          <p:cNvSpPr>
            <a:spLocks noGrp="1"/>
          </p:cNvSpPr>
          <p:nvPr>
            <p:ph idx="1"/>
          </p:nvPr>
        </p:nvSpPr>
        <p:spPr/>
        <p:txBody>
          <a:bodyPr/>
          <a:lstStyle/>
          <a:p>
            <a:endParaRPr lang="hu-HU" dirty="0"/>
          </a:p>
        </p:txBody>
      </p:sp>
      <p:pic>
        <p:nvPicPr>
          <p:cNvPr id="5" name="Kép 4">
            <a:extLst>
              <a:ext uri="{FF2B5EF4-FFF2-40B4-BE49-F238E27FC236}">
                <a16:creationId xmlns:a16="http://schemas.microsoft.com/office/drawing/2014/main" id="{A232CC6C-FB0E-CAC6-61B9-577EFF0D1D1D}"/>
              </a:ext>
            </a:extLst>
          </p:cNvPr>
          <p:cNvPicPr>
            <a:picLocks noChangeAspect="1"/>
          </p:cNvPicPr>
          <p:nvPr/>
        </p:nvPicPr>
        <p:blipFill>
          <a:blip r:embed="rId2"/>
          <a:stretch>
            <a:fillRect/>
          </a:stretch>
        </p:blipFill>
        <p:spPr>
          <a:xfrm>
            <a:off x="838200" y="1567316"/>
            <a:ext cx="9132453" cy="5066565"/>
          </a:xfrm>
          <a:prstGeom prst="rect">
            <a:avLst/>
          </a:prstGeom>
        </p:spPr>
      </p:pic>
    </p:spTree>
    <p:extLst>
      <p:ext uri="{BB962C8B-B14F-4D97-AF65-F5344CB8AC3E}">
        <p14:creationId xmlns:p14="http://schemas.microsoft.com/office/powerpoint/2010/main" val="2748087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7CC0A21-7C40-C107-74FF-B77EAD327ACD}"/>
              </a:ext>
            </a:extLst>
          </p:cNvPr>
          <p:cNvSpPr>
            <a:spLocks noGrp="1"/>
          </p:cNvSpPr>
          <p:nvPr>
            <p:ph type="title"/>
          </p:nvPr>
        </p:nvSpPr>
        <p:spPr/>
        <p:txBody>
          <a:bodyPr/>
          <a:lstStyle/>
          <a:p>
            <a:r>
              <a:rPr lang="hu-HU" b="1" dirty="0"/>
              <a:t>Mire vehető igénybe a támogatás?</a:t>
            </a:r>
            <a:endParaRPr lang="hu-HU" dirty="0"/>
          </a:p>
        </p:txBody>
      </p:sp>
      <p:sp>
        <p:nvSpPr>
          <p:cNvPr id="3" name="Tartalom helye 2">
            <a:extLst>
              <a:ext uri="{FF2B5EF4-FFF2-40B4-BE49-F238E27FC236}">
                <a16:creationId xmlns:a16="http://schemas.microsoft.com/office/drawing/2014/main" id="{CEADDDC0-95E8-9697-63C2-E938F4D25396}"/>
              </a:ext>
            </a:extLst>
          </p:cNvPr>
          <p:cNvSpPr>
            <a:spLocks noGrp="1"/>
          </p:cNvSpPr>
          <p:nvPr>
            <p:ph idx="1"/>
          </p:nvPr>
        </p:nvSpPr>
        <p:spPr>
          <a:xfrm>
            <a:off x="838200" y="1519311"/>
            <a:ext cx="10515600" cy="4657652"/>
          </a:xfrm>
        </p:spPr>
        <p:txBody>
          <a:bodyPr/>
          <a:lstStyle/>
          <a:p>
            <a:r>
              <a:rPr lang="hu-HU" dirty="0"/>
              <a:t>Kötelezően megvalósítandó, önállóan nem támogatható tevékenységek</a:t>
            </a:r>
          </a:p>
          <a:p>
            <a:endParaRPr lang="hu-HU" dirty="0"/>
          </a:p>
          <a:p>
            <a:endParaRPr lang="hu-HU" dirty="0"/>
          </a:p>
        </p:txBody>
      </p:sp>
      <p:pic>
        <p:nvPicPr>
          <p:cNvPr id="5" name="Kép 4">
            <a:extLst>
              <a:ext uri="{FF2B5EF4-FFF2-40B4-BE49-F238E27FC236}">
                <a16:creationId xmlns:a16="http://schemas.microsoft.com/office/drawing/2014/main" id="{34956C47-B92D-9CA4-4C83-8182314BD262}"/>
              </a:ext>
            </a:extLst>
          </p:cNvPr>
          <p:cNvPicPr>
            <a:picLocks noChangeAspect="1"/>
          </p:cNvPicPr>
          <p:nvPr/>
        </p:nvPicPr>
        <p:blipFill>
          <a:blip r:embed="rId2"/>
          <a:stretch>
            <a:fillRect/>
          </a:stretch>
        </p:blipFill>
        <p:spPr>
          <a:xfrm>
            <a:off x="447785" y="2477955"/>
            <a:ext cx="11622457" cy="4246401"/>
          </a:xfrm>
          <a:prstGeom prst="rect">
            <a:avLst/>
          </a:prstGeom>
        </p:spPr>
      </p:pic>
    </p:spTree>
    <p:extLst>
      <p:ext uri="{BB962C8B-B14F-4D97-AF65-F5344CB8AC3E}">
        <p14:creationId xmlns:p14="http://schemas.microsoft.com/office/powerpoint/2010/main" val="3350709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0D60749-D0BF-B05F-40D8-4D90F36DB4D2}"/>
              </a:ext>
            </a:extLst>
          </p:cNvPr>
          <p:cNvSpPr>
            <a:spLocks noGrp="1"/>
          </p:cNvSpPr>
          <p:nvPr>
            <p:ph type="title"/>
          </p:nvPr>
        </p:nvSpPr>
        <p:spPr/>
        <p:txBody>
          <a:bodyPr/>
          <a:lstStyle/>
          <a:p>
            <a:r>
              <a:rPr lang="hu-HU" b="1" dirty="0"/>
              <a:t>Mire vehető igénybe a támogatás?</a:t>
            </a:r>
            <a:endParaRPr lang="hu-HU" dirty="0"/>
          </a:p>
        </p:txBody>
      </p:sp>
      <p:sp>
        <p:nvSpPr>
          <p:cNvPr id="3" name="Tartalom helye 2">
            <a:extLst>
              <a:ext uri="{FF2B5EF4-FFF2-40B4-BE49-F238E27FC236}">
                <a16:creationId xmlns:a16="http://schemas.microsoft.com/office/drawing/2014/main" id="{5E2BA813-C6D5-363C-D860-34776E8B08E1}"/>
              </a:ext>
            </a:extLst>
          </p:cNvPr>
          <p:cNvSpPr>
            <a:spLocks noGrp="1"/>
          </p:cNvSpPr>
          <p:nvPr>
            <p:ph idx="1"/>
          </p:nvPr>
        </p:nvSpPr>
        <p:spPr>
          <a:xfrm>
            <a:off x="251012" y="1371600"/>
            <a:ext cx="11102788" cy="4805363"/>
          </a:xfrm>
        </p:spPr>
        <p:txBody>
          <a:bodyPr/>
          <a:lstStyle/>
          <a:p>
            <a:r>
              <a:rPr lang="hu-HU" b="1" dirty="0"/>
              <a:t>Választható, önállóan nem támogatható tevékenységek mind a 2 célterület esetében</a:t>
            </a:r>
          </a:p>
          <a:p>
            <a:pPr marL="0" indent="0">
              <a:buNone/>
            </a:pPr>
            <a:endParaRPr lang="hu-HU" b="1" dirty="0"/>
          </a:p>
          <a:p>
            <a:endParaRPr lang="hu-HU" b="1" dirty="0"/>
          </a:p>
        </p:txBody>
      </p:sp>
      <p:pic>
        <p:nvPicPr>
          <p:cNvPr id="6" name="Kép 5">
            <a:extLst>
              <a:ext uri="{FF2B5EF4-FFF2-40B4-BE49-F238E27FC236}">
                <a16:creationId xmlns:a16="http://schemas.microsoft.com/office/drawing/2014/main" id="{40803A2D-E441-503B-DF0A-F8989FE68BA3}"/>
              </a:ext>
            </a:extLst>
          </p:cNvPr>
          <p:cNvPicPr>
            <a:picLocks noChangeAspect="1"/>
          </p:cNvPicPr>
          <p:nvPr/>
        </p:nvPicPr>
        <p:blipFill>
          <a:blip r:embed="rId2"/>
          <a:stretch>
            <a:fillRect/>
          </a:stretch>
        </p:blipFill>
        <p:spPr>
          <a:xfrm>
            <a:off x="599985" y="2800261"/>
            <a:ext cx="10490109" cy="1942067"/>
          </a:xfrm>
          <a:prstGeom prst="rect">
            <a:avLst/>
          </a:prstGeom>
        </p:spPr>
      </p:pic>
    </p:spTree>
    <p:extLst>
      <p:ext uri="{BB962C8B-B14F-4D97-AF65-F5344CB8AC3E}">
        <p14:creationId xmlns:p14="http://schemas.microsoft.com/office/powerpoint/2010/main" val="308717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E1363C1-8ADD-33F0-35C5-4A8FFC2C14A5}"/>
              </a:ext>
            </a:extLst>
          </p:cNvPr>
          <p:cNvSpPr>
            <a:spLocks noGrp="1"/>
          </p:cNvSpPr>
          <p:nvPr>
            <p:ph type="title"/>
          </p:nvPr>
        </p:nvSpPr>
        <p:spPr>
          <a:xfrm>
            <a:off x="838200" y="152400"/>
            <a:ext cx="10515600" cy="744071"/>
          </a:xfrm>
        </p:spPr>
        <p:txBody>
          <a:bodyPr/>
          <a:lstStyle/>
          <a:p>
            <a:r>
              <a:rPr lang="hu-HU" b="1" dirty="0"/>
              <a:t>Nem támogatható tevékenységek</a:t>
            </a:r>
          </a:p>
        </p:txBody>
      </p:sp>
      <p:sp>
        <p:nvSpPr>
          <p:cNvPr id="3" name="Tartalom helye 2">
            <a:extLst>
              <a:ext uri="{FF2B5EF4-FFF2-40B4-BE49-F238E27FC236}">
                <a16:creationId xmlns:a16="http://schemas.microsoft.com/office/drawing/2014/main" id="{B4516E73-B818-93FD-B5E9-707AF76D9D37}"/>
              </a:ext>
            </a:extLst>
          </p:cNvPr>
          <p:cNvSpPr>
            <a:spLocks noGrp="1"/>
          </p:cNvSpPr>
          <p:nvPr>
            <p:ph idx="1"/>
          </p:nvPr>
        </p:nvSpPr>
        <p:spPr>
          <a:xfrm>
            <a:off x="838200" y="896471"/>
            <a:ext cx="10515600" cy="5961529"/>
          </a:xfrm>
        </p:spPr>
        <p:txBody>
          <a:bodyPr>
            <a:normAutofit fontScale="92500" lnSpcReduction="20000"/>
          </a:bodyPr>
          <a:lstStyle/>
          <a:p>
            <a:r>
              <a:rPr lang="hu-HU" dirty="0"/>
              <a:t>Személygépjármű beszerzése. </a:t>
            </a:r>
          </a:p>
          <a:p>
            <a:r>
              <a:rPr lang="hu-HU" dirty="0"/>
              <a:t>Mezőgazdasági üzemek beruházásai, kivéve azon műveleteket, amelyek igazolt LEADER hozzáadott értékkel rendelkeznek. </a:t>
            </a:r>
          </a:p>
          <a:p>
            <a:r>
              <a:rPr lang="hu-HU" dirty="0"/>
              <a:t>Élő állat vásárlása. </a:t>
            </a:r>
          </a:p>
          <a:p>
            <a:r>
              <a:rPr lang="hu-HU" dirty="0"/>
              <a:t>Használt eszközök, használt gépek beszerzése. </a:t>
            </a:r>
          </a:p>
          <a:p>
            <a:r>
              <a:rPr lang="hu-HU" dirty="0"/>
              <a:t>Bontott építési anyagok beszerzése, beépítése. </a:t>
            </a:r>
          </a:p>
          <a:p>
            <a:r>
              <a:rPr lang="hu-HU" dirty="0"/>
              <a:t>Támogatási jogosultságok megvásárlása. </a:t>
            </a:r>
          </a:p>
          <a:p>
            <a:r>
              <a:rPr lang="hu-HU" dirty="0"/>
              <a:t>Lágyszárú növények beszerzése, telepítése. </a:t>
            </a:r>
          </a:p>
          <a:p>
            <a:r>
              <a:rPr lang="hu-HU" dirty="0"/>
              <a:t>Lőfegyverek, lőszerek, robbanóanyagok, pirotechnikai eszközök beszerzése.</a:t>
            </a:r>
          </a:p>
          <a:p>
            <a:r>
              <a:rPr lang="hu-HU" dirty="0"/>
              <a:t>Forgóeszközök beszerzése. </a:t>
            </a:r>
          </a:p>
          <a:p>
            <a:r>
              <a:rPr lang="hu-HU" dirty="0"/>
              <a:t>Magáncélú, lakófunkciót betöltő épület/épületrész, nem a kedvezményezett meglévő és/vagy új tevékenységéhez kapcsolódó épület/épületrész és/vagy építmény építése, felújítása, bővítés, korszerűsítése.</a:t>
            </a:r>
          </a:p>
          <a:p>
            <a:r>
              <a:rPr lang="hu-HU" dirty="0"/>
              <a:t>Ingatlanvásárlás</a:t>
            </a:r>
          </a:p>
        </p:txBody>
      </p:sp>
    </p:spTree>
    <p:extLst>
      <p:ext uri="{BB962C8B-B14F-4D97-AF65-F5344CB8AC3E}">
        <p14:creationId xmlns:p14="http://schemas.microsoft.com/office/powerpoint/2010/main" val="1531416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AFF6449-B5CC-CBC1-BDBD-2BFA23A23F1B}"/>
              </a:ext>
            </a:extLst>
          </p:cNvPr>
          <p:cNvSpPr>
            <a:spLocks noGrp="1"/>
          </p:cNvSpPr>
          <p:nvPr>
            <p:ph type="title"/>
          </p:nvPr>
        </p:nvSpPr>
        <p:spPr/>
        <p:txBody>
          <a:bodyPr/>
          <a:lstStyle/>
          <a:p>
            <a:r>
              <a:rPr lang="hu-HU" b="1" dirty="0"/>
              <a:t>Az elszámolható költségek mértéke</a:t>
            </a:r>
          </a:p>
        </p:txBody>
      </p:sp>
      <p:graphicFrame>
        <p:nvGraphicFramePr>
          <p:cNvPr id="4" name="Tartalom helye 3">
            <a:extLst>
              <a:ext uri="{FF2B5EF4-FFF2-40B4-BE49-F238E27FC236}">
                <a16:creationId xmlns:a16="http://schemas.microsoft.com/office/drawing/2014/main" id="{AF27B836-DD33-CE3D-5CDA-CC47EEA8FDB5}"/>
              </a:ext>
            </a:extLst>
          </p:cNvPr>
          <p:cNvGraphicFramePr>
            <a:graphicFrameLocks noGrp="1"/>
          </p:cNvGraphicFramePr>
          <p:nvPr>
            <p:ph idx="1"/>
            <p:extLst>
              <p:ext uri="{D42A27DB-BD31-4B8C-83A1-F6EECF244321}">
                <p14:modId xmlns:p14="http://schemas.microsoft.com/office/powerpoint/2010/main" val="1490730888"/>
              </p:ext>
            </p:extLst>
          </p:nvPr>
        </p:nvGraphicFramePr>
        <p:xfrm>
          <a:off x="1757081" y="2286000"/>
          <a:ext cx="7557248" cy="3863788"/>
        </p:xfrm>
        <a:graphic>
          <a:graphicData uri="http://schemas.openxmlformats.org/drawingml/2006/table">
            <a:tbl>
              <a:tblPr firstRow="1" firstCol="1" bandRow="1">
                <a:tableStyleId>{5C22544A-7EE6-4342-B048-85BDC9FD1C3A}</a:tableStyleId>
              </a:tblPr>
              <a:tblGrid>
                <a:gridCol w="3778624">
                  <a:extLst>
                    <a:ext uri="{9D8B030D-6E8A-4147-A177-3AD203B41FA5}">
                      <a16:colId xmlns:a16="http://schemas.microsoft.com/office/drawing/2014/main" val="1265562736"/>
                    </a:ext>
                  </a:extLst>
                </a:gridCol>
                <a:gridCol w="3778624">
                  <a:extLst>
                    <a:ext uri="{9D8B030D-6E8A-4147-A177-3AD203B41FA5}">
                      <a16:colId xmlns:a16="http://schemas.microsoft.com/office/drawing/2014/main" val="3046248601"/>
                    </a:ext>
                  </a:extLst>
                </a:gridCol>
              </a:tblGrid>
              <a:tr h="790557">
                <a:tc>
                  <a:txBody>
                    <a:bodyPr/>
                    <a:lstStyle/>
                    <a:p>
                      <a:pPr algn="ctr">
                        <a:lnSpc>
                          <a:spcPct val="107000"/>
                        </a:lnSpc>
                        <a:spcAft>
                          <a:spcPts val="800"/>
                        </a:spcAft>
                        <a:buNone/>
                      </a:pPr>
                      <a:r>
                        <a:rPr lang="hu-HU" sz="1100" kern="100">
                          <a:effectLst/>
                        </a:rPr>
                        <a:t>Költségtípus</a:t>
                      </a:r>
                      <a:endParaRPr lang="hu-HU"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buNone/>
                      </a:pPr>
                      <a:r>
                        <a:rPr lang="hu-HU" sz="1100" kern="100">
                          <a:effectLst/>
                        </a:rPr>
                        <a:t>Maximális mértéke az összes elszámolható nettó költségre vetítve (%) /maximálisnettó támogatási összeg (Ft)</a:t>
                      </a:r>
                      <a:endParaRPr lang="hu-HU"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89249226"/>
                  </a:ext>
                </a:extLst>
              </a:tr>
              <a:tr h="942041">
                <a:tc>
                  <a:txBody>
                    <a:bodyPr/>
                    <a:lstStyle/>
                    <a:p>
                      <a:pPr>
                        <a:lnSpc>
                          <a:spcPct val="107000"/>
                        </a:lnSpc>
                        <a:spcAft>
                          <a:spcPts val="800"/>
                        </a:spcAft>
                        <a:buNone/>
                      </a:pPr>
                      <a:r>
                        <a:rPr lang="hu-HU" sz="1100" kern="100">
                          <a:effectLst/>
                        </a:rPr>
                        <a:t>Korlátozottan elszámolható költségek összesen: - tájékoztatás, nyilvánosság; művelet</a:t>
                      </a:r>
                    </a:p>
                    <a:p>
                      <a:pPr>
                        <a:lnSpc>
                          <a:spcPct val="107000"/>
                        </a:lnSpc>
                        <a:spcAft>
                          <a:spcPts val="800"/>
                        </a:spcAft>
                        <a:buNone/>
                      </a:pPr>
                      <a:r>
                        <a:rPr lang="hu-HU" sz="1100" kern="100">
                          <a:effectLst/>
                        </a:rPr>
                        <a:t>előkészítés; - műveletmenedzsment</a:t>
                      </a:r>
                      <a:endParaRPr lang="hu-HU"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hu-HU" sz="1100" kern="100">
                          <a:effectLst/>
                        </a:rPr>
                        <a:t>5.0 %</a:t>
                      </a:r>
                      <a:endParaRPr lang="hu-HU"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2444098"/>
                  </a:ext>
                </a:extLst>
              </a:tr>
              <a:tr h="463920">
                <a:tc>
                  <a:txBody>
                    <a:bodyPr/>
                    <a:lstStyle/>
                    <a:p>
                      <a:pPr>
                        <a:lnSpc>
                          <a:spcPct val="107000"/>
                        </a:lnSpc>
                        <a:spcAft>
                          <a:spcPts val="800"/>
                        </a:spcAft>
                        <a:buNone/>
                      </a:pPr>
                      <a:r>
                        <a:rPr lang="hu-HU" sz="1100" kern="100">
                          <a:effectLst/>
                        </a:rPr>
                        <a:t>Tájékoztatás és nyilvánosság</a:t>
                      </a:r>
                      <a:endParaRPr lang="hu-HU"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hu-HU" sz="1100" kern="100">
                          <a:effectLst/>
                        </a:rPr>
                        <a:t>0.5 %</a:t>
                      </a:r>
                      <a:endParaRPr lang="hu-HU"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1956477"/>
                  </a:ext>
                </a:extLst>
              </a:tr>
              <a:tr h="524513">
                <a:tc>
                  <a:txBody>
                    <a:bodyPr/>
                    <a:lstStyle/>
                    <a:p>
                      <a:pPr>
                        <a:lnSpc>
                          <a:spcPct val="107000"/>
                        </a:lnSpc>
                        <a:spcAft>
                          <a:spcPts val="800"/>
                        </a:spcAft>
                        <a:buNone/>
                      </a:pPr>
                      <a:r>
                        <a:rPr lang="hu-HU" sz="1100" kern="100">
                          <a:effectLst/>
                        </a:rPr>
                        <a:t>Műveletmenedzsment</a:t>
                      </a:r>
                      <a:endParaRPr lang="hu-HU"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hu-HU" sz="1100" kern="100">
                          <a:effectLst/>
                        </a:rPr>
                        <a:t>2.5 %</a:t>
                      </a:r>
                      <a:endParaRPr lang="hu-HU"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52999998"/>
                  </a:ext>
                </a:extLst>
              </a:tr>
              <a:tr h="532087">
                <a:tc>
                  <a:txBody>
                    <a:bodyPr/>
                    <a:lstStyle/>
                    <a:p>
                      <a:pPr>
                        <a:lnSpc>
                          <a:spcPct val="107000"/>
                        </a:lnSpc>
                        <a:spcAft>
                          <a:spcPts val="800"/>
                        </a:spcAft>
                        <a:buNone/>
                      </a:pPr>
                      <a:r>
                        <a:rPr lang="hu-HU" sz="1100" kern="100" dirty="0">
                          <a:effectLst/>
                        </a:rPr>
                        <a:t>Művelet- előkészítés</a:t>
                      </a:r>
                      <a:endParaRPr lang="hu-H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hu-HU" sz="1100" kern="100">
                          <a:effectLst/>
                        </a:rPr>
                        <a:t>2.5 %</a:t>
                      </a:r>
                      <a:endParaRPr lang="hu-HU"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0126466"/>
                  </a:ext>
                </a:extLst>
              </a:tr>
              <a:tr h="610670">
                <a:tc>
                  <a:txBody>
                    <a:bodyPr/>
                    <a:lstStyle/>
                    <a:p>
                      <a:pPr>
                        <a:lnSpc>
                          <a:spcPct val="107000"/>
                        </a:lnSpc>
                        <a:spcAft>
                          <a:spcPts val="800"/>
                        </a:spcAft>
                        <a:buNone/>
                      </a:pPr>
                      <a:r>
                        <a:rPr lang="hu-HU" sz="1100" kern="100">
                          <a:effectLst/>
                        </a:rPr>
                        <a:t>Tájékoztatás és nyilvánosság költsége</a:t>
                      </a:r>
                      <a:endParaRPr lang="hu-HU"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hu-HU" sz="1100" kern="100" dirty="0">
                          <a:effectLst/>
                        </a:rPr>
                        <a:t>20 000 Ft</a:t>
                      </a:r>
                      <a:endParaRPr lang="hu-H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3059134"/>
                  </a:ext>
                </a:extLst>
              </a:tr>
            </a:tbl>
          </a:graphicData>
        </a:graphic>
      </p:graphicFrame>
    </p:spTree>
    <p:extLst>
      <p:ext uri="{BB962C8B-B14F-4D97-AF65-F5344CB8AC3E}">
        <p14:creationId xmlns:p14="http://schemas.microsoft.com/office/powerpoint/2010/main" val="1301653983"/>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573</TotalTime>
  <Words>2027</Words>
  <Application>Microsoft Office PowerPoint</Application>
  <PresentationFormat>Szélesvásznú</PresentationFormat>
  <Paragraphs>159</Paragraphs>
  <Slides>27</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27</vt:i4>
      </vt:variant>
    </vt:vector>
  </HeadingPairs>
  <TitlesOfParts>
    <vt:vector size="31" baseType="lpstr">
      <vt:lpstr>Arial</vt:lpstr>
      <vt:lpstr>Calibri</vt:lpstr>
      <vt:lpstr>Calibri Light</vt:lpstr>
      <vt:lpstr>Office-téma</vt:lpstr>
      <vt:lpstr>Kulturális rendezvények vagy táborok támogatása</vt:lpstr>
      <vt:lpstr>Rövid összefoglaló</vt:lpstr>
      <vt:lpstr>Ki Kipályázhat?</vt:lpstr>
      <vt:lpstr>Melyik településre lehet pályázni?</vt:lpstr>
      <vt:lpstr>Mire vehető igénybe a támogatás?</vt:lpstr>
      <vt:lpstr>Mire vehető igénybe a támogatás?</vt:lpstr>
      <vt:lpstr>Mire vehető igénybe a támogatás?</vt:lpstr>
      <vt:lpstr>Nem támogatható tevékenységek</vt:lpstr>
      <vt:lpstr>Az elszámolható költségek mértéke</vt:lpstr>
      <vt:lpstr>A kedvezményezettel szemben támasztott elvárások</vt:lpstr>
      <vt:lpstr>A kedvezményezettel szemben támasztott elvárások</vt:lpstr>
      <vt:lpstr>Egyéb HACS specifikus elvárások</vt:lpstr>
      <vt:lpstr>Egyéb HACS specifikus elvárások</vt:lpstr>
      <vt:lpstr>Tartalmi értékelési szempontok</vt:lpstr>
      <vt:lpstr>Tartalmi értékelési szempontok</vt:lpstr>
      <vt:lpstr>Rendezvényterv</vt:lpstr>
      <vt:lpstr>Rendezvényterv</vt:lpstr>
      <vt:lpstr>Tábor programterv</vt:lpstr>
      <vt:lpstr>Tábor programterv</vt:lpstr>
      <vt:lpstr>A kiválasztás menete</vt:lpstr>
      <vt:lpstr>További fontos információk</vt:lpstr>
      <vt:lpstr>Az árajánlat kötelező tartalmi elemei</vt:lpstr>
      <vt:lpstr>Az árajánlat kötelező tartalmi elemei</vt:lpstr>
      <vt:lpstr>Benyújtási szakaszok</vt:lpstr>
      <vt:lpstr>A művelet megvalósításával kapcsolatos elvárások</vt:lpstr>
      <vt:lpstr>Fontos jogszabályok</vt:lpstr>
      <vt:lpstr>Köszönöm a figyelmet!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László Nánássy</dc:creator>
  <cp:lastModifiedBy>oroszviktor@btge.hu</cp:lastModifiedBy>
  <cp:revision>94</cp:revision>
  <dcterms:created xsi:type="dcterms:W3CDTF">2025-06-06T08:20:14Z</dcterms:created>
  <dcterms:modified xsi:type="dcterms:W3CDTF">2025-10-22T08:56:45Z</dcterms:modified>
</cp:coreProperties>
</file>