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744" r:id="rId1"/>
  </p:sldMasterIdLst>
  <p:notesMasterIdLst>
    <p:notesMasterId r:id="rId27"/>
  </p:notesMasterIdLst>
  <p:sldIdLst>
    <p:sldId id="256" r:id="rId2"/>
    <p:sldId id="299" r:id="rId3"/>
    <p:sldId id="348" r:id="rId4"/>
    <p:sldId id="324" r:id="rId5"/>
    <p:sldId id="349" r:id="rId6"/>
    <p:sldId id="346" r:id="rId7"/>
    <p:sldId id="350" r:id="rId8"/>
    <p:sldId id="338" r:id="rId9"/>
    <p:sldId id="351" r:id="rId10"/>
    <p:sldId id="325" r:id="rId11"/>
    <p:sldId id="334" r:id="rId12"/>
    <p:sldId id="335" r:id="rId13"/>
    <p:sldId id="336" r:id="rId14"/>
    <p:sldId id="339" r:id="rId15"/>
    <p:sldId id="341" r:id="rId16"/>
    <p:sldId id="340" r:id="rId17"/>
    <p:sldId id="342" r:id="rId18"/>
    <p:sldId id="337" r:id="rId19"/>
    <p:sldId id="326" r:id="rId20"/>
    <p:sldId id="327" r:id="rId21"/>
    <p:sldId id="332" r:id="rId22"/>
    <p:sldId id="352" r:id="rId23"/>
    <p:sldId id="353" r:id="rId24"/>
    <p:sldId id="328" r:id="rId25"/>
    <p:sldId id="288" r:id="rId26"/>
  </p:sldIdLst>
  <p:sldSz cx="9144000" cy="6858000" type="screen4x3"/>
  <p:notesSz cx="6797675" cy="9926638"/>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734" y="43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8B69253C-8415-4834-9BB2-C3D96AC91FAE}" type="datetimeFigureOut">
              <a:rPr lang="hu-HU" smtClean="0"/>
              <a:t>2025. 08. 26.</a:t>
            </a:fld>
            <a:endParaRPr lang="hu-HU"/>
          </a:p>
        </p:txBody>
      </p:sp>
      <p:sp>
        <p:nvSpPr>
          <p:cNvPr id="4" name="Diakép helye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6" name="Élőláb hely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A8AC5C71-0800-4EE3-B010-1EF267EB1421}" type="slidenum">
              <a:rPr lang="hu-HU" smtClean="0"/>
              <a:t>‹#›</a:t>
            </a:fld>
            <a:endParaRPr lang="hu-HU"/>
          </a:p>
        </p:txBody>
      </p:sp>
    </p:spTree>
    <p:extLst>
      <p:ext uri="{BB962C8B-B14F-4D97-AF65-F5344CB8AC3E}">
        <p14:creationId xmlns:p14="http://schemas.microsoft.com/office/powerpoint/2010/main" val="16311834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hu-HU"/>
              <a:t>Mintacím szerkesztése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u-HU"/>
              <a:t>Alcím mintájának szerkesztése</a:t>
            </a:r>
            <a:endParaRPr kumimoji="0" lang="en-US"/>
          </a:p>
        </p:txBody>
      </p:sp>
      <p:sp>
        <p:nvSpPr>
          <p:cNvPr id="30" name="Date Placeholder 29"/>
          <p:cNvSpPr>
            <a:spLocks noGrp="1"/>
          </p:cNvSpPr>
          <p:nvPr>
            <p:ph type="dt" sz="half" idx="10"/>
          </p:nvPr>
        </p:nvSpPr>
        <p:spPr/>
        <p:txBody>
          <a:bodyPr/>
          <a:lstStyle/>
          <a:p>
            <a:fld id="{49959F4D-4438-4CB1-BD7D-1357B6CE6CDE}" type="datetimeFigureOut">
              <a:rPr lang="hu-HU" smtClean="0"/>
              <a:t>2025. 08. 26.</a:t>
            </a:fld>
            <a:endParaRPr lang="hu-HU"/>
          </a:p>
        </p:txBody>
      </p:sp>
      <p:sp>
        <p:nvSpPr>
          <p:cNvPr id="19" name="Footer Placeholder 18"/>
          <p:cNvSpPr>
            <a:spLocks noGrp="1"/>
          </p:cNvSpPr>
          <p:nvPr>
            <p:ph type="ftr" sz="quarter" idx="11"/>
          </p:nvPr>
        </p:nvSpPr>
        <p:spPr/>
        <p:txBody>
          <a:bodyPr/>
          <a:lstStyle/>
          <a:p>
            <a:endParaRPr lang="hu-HU"/>
          </a:p>
        </p:txBody>
      </p:sp>
      <p:sp>
        <p:nvSpPr>
          <p:cNvPr id="27" name="Slide Number Placeholder 26"/>
          <p:cNvSpPr>
            <a:spLocks noGrp="1"/>
          </p:cNvSpPr>
          <p:nvPr>
            <p:ph type="sldNum" sz="quarter" idx="12"/>
          </p:nvPr>
        </p:nvSpPr>
        <p:spPr/>
        <p:txBody>
          <a:bodyPr/>
          <a:lstStyle/>
          <a:p>
            <a:fld id="{46EF4742-BC80-4A68-A996-9ED0AD998E13}" type="slidenum">
              <a:rPr lang="hu-HU" smtClean="0"/>
              <a:t>‹#›</a:t>
            </a:fld>
            <a:endParaRPr lang="hu-H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hu-HU"/>
              <a:t>Mintacím szerkesztése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hu-HU"/>
              <a:t>Mintaszöveg szerkesztése</a:t>
            </a:r>
          </a:p>
          <a:p>
            <a:pPr lvl="1" eaLnBrk="1" latinLnBrk="0" hangingPunct="1"/>
            <a:r>
              <a:rPr lang="hu-HU"/>
              <a:t>Második szint</a:t>
            </a:r>
          </a:p>
          <a:p>
            <a:pPr lvl="2" eaLnBrk="1" latinLnBrk="0" hangingPunct="1"/>
            <a:r>
              <a:rPr lang="hu-HU"/>
              <a:t>Harmadik szint</a:t>
            </a:r>
          </a:p>
          <a:p>
            <a:pPr lvl="3" eaLnBrk="1" latinLnBrk="0" hangingPunct="1"/>
            <a:r>
              <a:rPr lang="hu-HU"/>
              <a:t>Negyedik szint</a:t>
            </a:r>
          </a:p>
          <a:p>
            <a:pPr lvl="4" eaLnBrk="1" latinLnBrk="0" hangingPunct="1"/>
            <a:r>
              <a:rPr lang="hu-HU"/>
              <a:t>Ötödik szint</a:t>
            </a:r>
            <a:endParaRPr kumimoji="0" lang="en-US"/>
          </a:p>
        </p:txBody>
      </p:sp>
      <p:sp>
        <p:nvSpPr>
          <p:cNvPr id="4" name="Date Placeholder 3"/>
          <p:cNvSpPr>
            <a:spLocks noGrp="1"/>
          </p:cNvSpPr>
          <p:nvPr>
            <p:ph type="dt" sz="half" idx="10"/>
          </p:nvPr>
        </p:nvSpPr>
        <p:spPr/>
        <p:txBody>
          <a:bodyPr/>
          <a:lstStyle/>
          <a:p>
            <a:fld id="{49959F4D-4438-4CB1-BD7D-1357B6CE6CDE}" type="datetimeFigureOut">
              <a:rPr lang="hu-HU" smtClean="0"/>
              <a:t>2025. 08. 26.</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46EF4742-BC80-4A68-A996-9ED0AD998E13}" type="slidenum">
              <a:rPr lang="hu-HU" smtClean="0"/>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hu-HU"/>
              <a:t>Mintacím szerkesztése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hu-HU"/>
              <a:t>Mintaszöveg szerkesztése</a:t>
            </a:r>
          </a:p>
          <a:p>
            <a:pPr lvl="1" eaLnBrk="1" latinLnBrk="0" hangingPunct="1"/>
            <a:r>
              <a:rPr lang="hu-HU"/>
              <a:t>Második szint</a:t>
            </a:r>
          </a:p>
          <a:p>
            <a:pPr lvl="2" eaLnBrk="1" latinLnBrk="0" hangingPunct="1"/>
            <a:r>
              <a:rPr lang="hu-HU"/>
              <a:t>Harmadik szint</a:t>
            </a:r>
          </a:p>
          <a:p>
            <a:pPr lvl="3" eaLnBrk="1" latinLnBrk="0" hangingPunct="1"/>
            <a:r>
              <a:rPr lang="hu-HU"/>
              <a:t>Negyedik szint</a:t>
            </a:r>
          </a:p>
          <a:p>
            <a:pPr lvl="4" eaLnBrk="1" latinLnBrk="0" hangingPunct="1"/>
            <a:r>
              <a:rPr lang="hu-HU"/>
              <a:t>Ötödik szint</a:t>
            </a:r>
            <a:endParaRPr kumimoji="0" lang="en-US"/>
          </a:p>
        </p:txBody>
      </p:sp>
      <p:sp>
        <p:nvSpPr>
          <p:cNvPr id="4" name="Date Placeholder 3"/>
          <p:cNvSpPr>
            <a:spLocks noGrp="1"/>
          </p:cNvSpPr>
          <p:nvPr>
            <p:ph type="dt" sz="half" idx="10"/>
          </p:nvPr>
        </p:nvSpPr>
        <p:spPr/>
        <p:txBody>
          <a:bodyPr/>
          <a:lstStyle/>
          <a:p>
            <a:fld id="{49959F4D-4438-4CB1-BD7D-1357B6CE6CDE}" type="datetimeFigureOut">
              <a:rPr lang="hu-HU" smtClean="0"/>
              <a:t>2025. 08. 26.</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46EF4742-BC80-4A68-A996-9ED0AD998E13}" type="slidenum">
              <a:rPr lang="hu-HU" smtClean="0"/>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hu-HU"/>
              <a:t>Mintacím szerkesztése</a:t>
            </a:r>
            <a:endParaRPr kumimoji="0" lang="en-US"/>
          </a:p>
        </p:txBody>
      </p:sp>
      <p:sp>
        <p:nvSpPr>
          <p:cNvPr id="3" name="Content Placeholder 2"/>
          <p:cNvSpPr>
            <a:spLocks noGrp="1"/>
          </p:cNvSpPr>
          <p:nvPr>
            <p:ph idx="1"/>
          </p:nvPr>
        </p:nvSpPr>
        <p:spPr/>
        <p:txBody>
          <a:bodyPr/>
          <a:lstStyle/>
          <a:p>
            <a:pPr lvl="0" eaLnBrk="1" latinLnBrk="0" hangingPunct="1"/>
            <a:r>
              <a:rPr lang="hu-HU"/>
              <a:t>Mintaszöveg szerkesztése</a:t>
            </a:r>
          </a:p>
          <a:p>
            <a:pPr lvl="1" eaLnBrk="1" latinLnBrk="0" hangingPunct="1"/>
            <a:r>
              <a:rPr lang="hu-HU"/>
              <a:t>Második szint</a:t>
            </a:r>
          </a:p>
          <a:p>
            <a:pPr lvl="2" eaLnBrk="1" latinLnBrk="0" hangingPunct="1"/>
            <a:r>
              <a:rPr lang="hu-HU"/>
              <a:t>Harmadik szint</a:t>
            </a:r>
          </a:p>
          <a:p>
            <a:pPr lvl="3" eaLnBrk="1" latinLnBrk="0" hangingPunct="1"/>
            <a:r>
              <a:rPr lang="hu-HU"/>
              <a:t>Negyedik szint</a:t>
            </a:r>
          </a:p>
          <a:p>
            <a:pPr lvl="4" eaLnBrk="1" latinLnBrk="0" hangingPunct="1"/>
            <a:r>
              <a:rPr lang="hu-HU"/>
              <a:t>Ötödik szint</a:t>
            </a:r>
            <a:endParaRPr kumimoji="0" lang="en-US"/>
          </a:p>
        </p:txBody>
      </p:sp>
      <p:sp>
        <p:nvSpPr>
          <p:cNvPr id="4" name="Date Placeholder 3"/>
          <p:cNvSpPr>
            <a:spLocks noGrp="1"/>
          </p:cNvSpPr>
          <p:nvPr>
            <p:ph type="dt" sz="half" idx="10"/>
          </p:nvPr>
        </p:nvSpPr>
        <p:spPr/>
        <p:txBody>
          <a:bodyPr/>
          <a:lstStyle/>
          <a:p>
            <a:fld id="{49959F4D-4438-4CB1-BD7D-1357B6CE6CDE}" type="datetimeFigureOut">
              <a:rPr lang="hu-HU" smtClean="0"/>
              <a:t>2025. 08. 26.</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46EF4742-BC80-4A68-A996-9ED0AD998E13}" type="slidenum">
              <a:rPr lang="hu-HU" smtClean="0"/>
              <a:t>‹#›</a:t>
            </a:fld>
            <a:endParaRPr 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hu-HU"/>
              <a:t>Mintacím szerkesztése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u-HU"/>
              <a:t>Mintaszöveg szerkesztése</a:t>
            </a:r>
          </a:p>
        </p:txBody>
      </p:sp>
      <p:sp>
        <p:nvSpPr>
          <p:cNvPr id="4" name="Date Placeholder 3"/>
          <p:cNvSpPr>
            <a:spLocks noGrp="1"/>
          </p:cNvSpPr>
          <p:nvPr>
            <p:ph type="dt" sz="half" idx="10"/>
          </p:nvPr>
        </p:nvSpPr>
        <p:spPr/>
        <p:txBody>
          <a:bodyPr/>
          <a:lstStyle/>
          <a:p>
            <a:fld id="{49959F4D-4438-4CB1-BD7D-1357B6CE6CDE}" type="datetimeFigureOut">
              <a:rPr lang="hu-HU" smtClean="0"/>
              <a:t>2025. 08. 26.</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46EF4742-BC80-4A68-A996-9ED0AD998E13}" type="slidenum">
              <a:rPr lang="hu-HU" smtClean="0"/>
              <a:t>‹#›</a:t>
            </a:fld>
            <a:endParaRPr lang="hu-H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hu-HU"/>
              <a:t>Mintacím szerkesztése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u-HU"/>
              <a:t>Mintaszöveg szerkesztése</a:t>
            </a:r>
          </a:p>
          <a:p>
            <a:pPr lvl="1" eaLnBrk="1" latinLnBrk="0" hangingPunct="1"/>
            <a:r>
              <a:rPr lang="hu-HU"/>
              <a:t>Második szint</a:t>
            </a:r>
          </a:p>
          <a:p>
            <a:pPr lvl="2" eaLnBrk="1" latinLnBrk="0" hangingPunct="1"/>
            <a:r>
              <a:rPr lang="hu-HU"/>
              <a:t>Harmadik szint</a:t>
            </a:r>
          </a:p>
          <a:p>
            <a:pPr lvl="3" eaLnBrk="1" latinLnBrk="0" hangingPunct="1"/>
            <a:r>
              <a:rPr lang="hu-HU"/>
              <a:t>Negyedik szint</a:t>
            </a:r>
          </a:p>
          <a:p>
            <a:pPr lvl="4" eaLnBrk="1" latinLnBrk="0" hangingPunct="1"/>
            <a:r>
              <a:rPr lang="hu-HU"/>
              <a:t>Ötödik szint</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u-HU"/>
              <a:t>Mintaszöveg szerkesztése</a:t>
            </a:r>
          </a:p>
          <a:p>
            <a:pPr lvl="1" eaLnBrk="1" latinLnBrk="0" hangingPunct="1"/>
            <a:r>
              <a:rPr lang="hu-HU"/>
              <a:t>Második szint</a:t>
            </a:r>
          </a:p>
          <a:p>
            <a:pPr lvl="2" eaLnBrk="1" latinLnBrk="0" hangingPunct="1"/>
            <a:r>
              <a:rPr lang="hu-HU"/>
              <a:t>Harmadik szint</a:t>
            </a:r>
          </a:p>
          <a:p>
            <a:pPr lvl="3" eaLnBrk="1" latinLnBrk="0" hangingPunct="1"/>
            <a:r>
              <a:rPr lang="hu-HU"/>
              <a:t>Negyedik szint</a:t>
            </a:r>
          </a:p>
          <a:p>
            <a:pPr lvl="4" eaLnBrk="1" latinLnBrk="0" hangingPunct="1"/>
            <a:r>
              <a:rPr lang="hu-HU"/>
              <a:t>Ötödik szint</a:t>
            </a:r>
            <a:endParaRPr kumimoji="0" lang="en-US"/>
          </a:p>
        </p:txBody>
      </p:sp>
      <p:sp>
        <p:nvSpPr>
          <p:cNvPr id="5" name="Date Placeholder 4"/>
          <p:cNvSpPr>
            <a:spLocks noGrp="1"/>
          </p:cNvSpPr>
          <p:nvPr>
            <p:ph type="dt" sz="half" idx="10"/>
          </p:nvPr>
        </p:nvSpPr>
        <p:spPr/>
        <p:txBody>
          <a:bodyPr/>
          <a:lstStyle/>
          <a:p>
            <a:fld id="{49959F4D-4438-4CB1-BD7D-1357B6CE6CDE}" type="datetimeFigureOut">
              <a:rPr lang="hu-HU" smtClean="0"/>
              <a:t>2025. 08. 26.</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46EF4742-BC80-4A68-A996-9ED0AD998E13}" type="slidenum">
              <a:rPr lang="hu-HU" smtClean="0"/>
              <a:t>‹#›</a:t>
            </a:fld>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hu-HU"/>
              <a:t>Mintacím szerkesztése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u-HU"/>
              <a:t>Mintaszöveg szerkesztése</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u-HU"/>
              <a:t>Mintaszöveg szerkesztése</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u-HU"/>
              <a:t>Mintaszöveg szerkesztése</a:t>
            </a:r>
          </a:p>
          <a:p>
            <a:pPr lvl="1" eaLnBrk="1" latinLnBrk="0" hangingPunct="1"/>
            <a:r>
              <a:rPr lang="hu-HU"/>
              <a:t>Második szint</a:t>
            </a:r>
          </a:p>
          <a:p>
            <a:pPr lvl="2" eaLnBrk="1" latinLnBrk="0" hangingPunct="1"/>
            <a:r>
              <a:rPr lang="hu-HU"/>
              <a:t>Harmadik szint</a:t>
            </a:r>
          </a:p>
          <a:p>
            <a:pPr lvl="3" eaLnBrk="1" latinLnBrk="0" hangingPunct="1"/>
            <a:r>
              <a:rPr lang="hu-HU"/>
              <a:t>Negyedik szint</a:t>
            </a:r>
          </a:p>
          <a:p>
            <a:pPr lvl="4" eaLnBrk="1" latinLnBrk="0" hangingPunct="1"/>
            <a:r>
              <a:rPr lang="hu-HU"/>
              <a:t>Ötödik szint</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u-HU"/>
              <a:t>Mintaszöveg szerkesztése</a:t>
            </a:r>
          </a:p>
          <a:p>
            <a:pPr lvl="1" eaLnBrk="1" latinLnBrk="0" hangingPunct="1"/>
            <a:r>
              <a:rPr lang="hu-HU"/>
              <a:t>Második szint</a:t>
            </a:r>
          </a:p>
          <a:p>
            <a:pPr lvl="2" eaLnBrk="1" latinLnBrk="0" hangingPunct="1"/>
            <a:r>
              <a:rPr lang="hu-HU"/>
              <a:t>Harmadik szint</a:t>
            </a:r>
          </a:p>
          <a:p>
            <a:pPr lvl="3" eaLnBrk="1" latinLnBrk="0" hangingPunct="1"/>
            <a:r>
              <a:rPr lang="hu-HU"/>
              <a:t>Negyedik szint</a:t>
            </a:r>
          </a:p>
          <a:p>
            <a:pPr lvl="4" eaLnBrk="1" latinLnBrk="0" hangingPunct="1"/>
            <a:r>
              <a:rPr lang="hu-HU"/>
              <a:t>Ötödik szint</a:t>
            </a:r>
            <a:endParaRPr kumimoji="0" lang="en-US"/>
          </a:p>
        </p:txBody>
      </p:sp>
      <p:sp>
        <p:nvSpPr>
          <p:cNvPr id="7" name="Date Placeholder 6"/>
          <p:cNvSpPr>
            <a:spLocks noGrp="1"/>
          </p:cNvSpPr>
          <p:nvPr>
            <p:ph type="dt" sz="half" idx="10"/>
          </p:nvPr>
        </p:nvSpPr>
        <p:spPr/>
        <p:txBody>
          <a:bodyPr/>
          <a:lstStyle/>
          <a:p>
            <a:fld id="{49959F4D-4438-4CB1-BD7D-1357B6CE6CDE}" type="datetimeFigureOut">
              <a:rPr lang="hu-HU" smtClean="0"/>
              <a:t>2025. 08. 26.</a:t>
            </a:fld>
            <a:endParaRPr lang="hu-HU"/>
          </a:p>
        </p:txBody>
      </p:sp>
      <p:sp>
        <p:nvSpPr>
          <p:cNvPr id="8" name="Footer Placeholder 7"/>
          <p:cNvSpPr>
            <a:spLocks noGrp="1"/>
          </p:cNvSpPr>
          <p:nvPr>
            <p:ph type="ftr" sz="quarter" idx="11"/>
          </p:nvPr>
        </p:nvSpPr>
        <p:spPr/>
        <p:txBody>
          <a:bodyPr/>
          <a:lstStyle/>
          <a:p>
            <a:endParaRPr lang="hu-HU"/>
          </a:p>
        </p:txBody>
      </p:sp>
      <p:sp>
        <p:nvSpPr>
          <p:cNvPr id="9" name="Slide Number Placeholder 8"/>
          <p:cNvSpPr>
            <a:spLocks noGrp="1"/>
          </p:cNvSpPr>
          <p:nvPr>
            <p:ph type="sldNum" sz="quarter" idx="12"/>
          </p:nvPr>
        </p:nvSpPr>
        <p:spPr/>
        <p:txBody>
          <a:bodyPr/>
          <a:lstStyle/>
          <a:p>
            <a:fld id="{46EF4742-BC80-4A68-A996-9ED0AD998E13}" type="slidenum">
              <a:rPr lang="hu-HU" smtClean="0"/>
              <a:t>‹#›</a:t>
            </a:fld>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hu-HU"/>
              <a:t>Mintacím szerkesztése</a:t>
            </a:r>
            <a:endParaRPr kumimoji="0" lang="en-US"/>
          </a:p>
        </p:txBody>
      </p:sp>
      <p:sp>
        <p:nvSpPr>
          <p:cNvPr id="3" name="Date Placeholder 2"/>
          <p:cNvSpPr>
            <a:spLocks noGrp="1"/>
          </p:cNvSpPr>
          <p:nvPr>
            <p:ph type="dt" sz="half" idx="10"/>
          </p:nvPr>
        </p:nvSpPr>
        <p:spPr/>
        <p:txBody>
          <a:bodyPr/>
          <a:lstStyle/>
          <a:p>
            <a:fld id="{49959F4D-4438-4CB1-BD7D-1357B6CE6CDE}" type="datetimeFigureOut">
              <a:rPr lang="hu-HU" smtClean="0"/>
              <a:t>2025. 08. 26.</a:t>
            </a:fld>
            <a:endParaRPr lang="hu-HU"/>
          </a:p>
        </p:txBody>
      </p:sp>
      <p:sp>
        <p:nvSpPr>
          <p:cNvPr id="4" name="Footer Placeholder 3"/>
          <p:cNvSpPr>
            <a:spLocks noGrp="1"/>
          </p:cNvSpPr>
          <p:nvPr>
            <p:ph type="ftr" sz="quarter" idx="11"/>
          </p:nvPr>
        </p:nvSpPr>
        <p:spPr/>
        <p:txBody>
          <a:bodyPr/>
          <a:lstStyle/>
          <a:p>
            <a:endParaRPr lang="hu-HU"/>
          </a:p>
        </p:txBody>
      </p:sp>
      <p:sp>
        <p:nvSpPr>
          <p:cNvPr id="5" name="Slide Number Placeholder 4"/>
          <p:cNvSpPr>
            <a:spLocks noGrp="1"/>
          </p:cNvSpPr>
          <p:nvPr>
            <p:ph type="sldNum" sz="quarter" idx="12"/>
          </p:nvPr>
        </p:nvSpPr>
        <p:spPr/>
        <p:txBody>
          <a:bodyPr/>
          <a:lstStyle/>
          <a:p>
            <a:fld id="{46EF4742-BC80-4A68-A996-9ED0AD998E13}" type="slidenum">
              <a:rPr lang="hu-HU" smtClean="0"/>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959F4D-4438-4CB1-BD7D-1357B6CE6CDE}" type="datetimeFigureOut">
              <a:rPr lang="hu-HU" smtClean="0"/>
              <a:t>2025. 08. 26.</a:t>
            </a:fld>
            <a:endParaRPr lang="hu-HU"/>
          </a:p>
        </p:txBody>
      </p:sp>
      <p:sp>
        <p:nvSpPr>
          <p:cNvPr id="3" name="Footer Placeholder 2"/>
          <p:cNvSpPr>
            <a:spLocks noGrp="1"/>
          </p:cNvSpPr>
          <p:nvPr>
            <p:ph type="ftr" sz="quarter" idx="11"/>
          </p:nvPr>
        </p:nvSpPr>
        <p:spPr/>
        <p:txBody>
          <a:bodyPr/>
          <a:lstStyle/>
          <a:p>
            <a:endParaRPr lang="hu-HU"/>
          </a:p>
        </p:txBody>
      </p:sp>
      <p:sp>
        <p:nvSpPr>
          <p:cNvPr id="4" name="Slide Number Placeholder 3"/>
          <p:cNvSpPr>
            <a:spLocks noGrp="1"/>
          </p:cNvSpPr>
          <p:nvPr>
            <p:ph type="sldNum" sz="quarter" idx="12"/>
          </p:nvPr>
        </p:nvSpPr>
        <p:spPr/>
        <p:txBody>
          <a:bodyPr/>
          <a:lstStyle/>
          <a:p>
            <a:fld id="{46EF4742-BC80-4A68-A996-9ED0AD998E13}" type="slidenum">
              <a:rPr lang="hu-HU" smtClean="0"/>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hu-HU"/>
              <a:t>Mintacím szerkesztése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hu-HU"/>
              <a:t>Mintaszöveg szerkesztése</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hu-HU"/>
              <a:t>Mintaszöveg szerkesztése</a:t>
            </a:r>
          </a:p>
          <a:p>
            <a:pPr lvl="1" eaLnBrk="1" latinLnBrk="0" hangingPunct="1"/>
            <a:r>
              <a:rPr lang="hu-HU"/>
              <a:t>Második szint</a:t>
            </a:r>
          </a:p>
          <a:p>
            <a:pPr lvl="2" eaLnBrk="1" latinLnBrk="0" hangingPunct="1"/>
            <a:r>
              <a:rPr lang="hu-HU"/>
              <a:t>Harmadik szint</a:t>
            </a:r>
          </a:p>
          <a:p>
            <a:pPr lvl="3" eaLnBrk="1" latinLnBrk="0" hangingPunct="1"/>
            <a:r>
              <a:rPr lang="hu-HU"/>
              <a:t>Negyedik szint</a:t>
            </a:r>
          </a:p>
          <a:p>
            <a:pPr lvl="4" eaLnBrk="1" latinLnBrk="0" hangingPunct="1"/>
            <a:r>
              <a:rPr lang="hu-HU"/>
              <a:t>Ötödik szint</a:t>
            </a:r>
            <a:endParaRPr kumimoji="0" lang="en-US"/>
          </a:p>
        </p:txBody>
      </p:sp>
      <p:sp>
        <p:nvSpPr>
          <p:cNvPr id="5" name="Date Placeholder 4"/>
          <p:cNvSpPr>
            <a:spLocks noGrp="1"/>
          </p:cNvSpPr>
          <p:nvPr>
            <p:ph type="dt" sz="half" idx="10"/>
          </p:nvPr>
        </p:nvSpPr>
        <p:spPr/>
        <p:txBody>
          <a:bodyPr/>
          <a:lstStyle/>
          <a:p>
            <a:fld id="{49959F4D-4438-4CB1-BD7D-1357B6CE6CDE}" type="datetimeFigureOut">
              <a:rPr lang="hu-HU" smtClean="0"/>
              <a:t>2025. 08. 26.</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46EF4742-BC80-4A68-A996-9ED0AD998E13}" type="slidenum">
              <a:rPr lang="hu-HU" smtClean="0"/>
              <a:t>‹#›</a:t>
            </a:fld>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hu-HU"/>
              <a:t>Mintacím szerkesztése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hu-HU"/>
              <a:t>Mintaszöveg szerkesztése</a:t>
            </a:r>
          </a:p>
        </p:txBody>
      </p:sp>
      <p:sp>
        <p:nvSpPr>
          <p:cNvPr id="5" name="Date Placeholder 4"/>
          <p:cNvSpPr>
            <a:spLocks noGrp="1"/>
          </p:cNvSpPr>
          <p:nvPr>
            <p:ph type="dt" sz="half" idx="10"/>
          </p:nvPr>
        </p:nvSpPr>
        <p:spPr/>
        <p:txBody>
          <a:bodyPr/>
          <a:lstStyle/>
          <a:p>
            <a:fld id="{49959F4D-4438-4CB1-BD7D-1357B6CE6CDE}" type="datetimeFigureOut">
              <a:rPr lang="hu-HU" smtClean="0"/>
              <a:t>2025. 08. 26.</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a:xfrm>
            <a:off x="8077200" y="6356350"/>
            <a:ext cx="609600" cy="365125"/>
          </a:xfrm>
        </p:spPr>
        <p:txBody>
          <a:bodyPr/>
          <a:lstStyle/>
          <a:p>
            <a:fld id="{46EF4742-BC80-4A68-A996-9ED0AD998E13}" type="slidenum">
              <a:rPr lang="hu-HU" smtClean="0"/>
              <a:t>‹#›</a:t>
            </a:fld>
            <a:endParaRPr lang="hu-HU"/>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hu-HU"/>
              <a:t>Kép beszúrásához kattintson az ikonra</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hu-HU"/>
              <a:t>Mintacím szerkesztése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hu-HU"/>
              <a:t>Mintaszöveg szerkesztése</a:t>
            </a:r>
          </a:p>
          <a:p>
            <a:pPr lvl="1" eaLnBrk="1" latinLnBrk="0" hangingPunct="1"/>
            <a:r>
              <a:rPr kumimoji="0" lang="hu-HU"/>
              <a:t>Második szint</a:t>
            </a:r>
          </a:p>
          <a:p>
            <a:pPr lvl="2" eaLnBrk="1" latinLnBrk="0" hangingPunct="1"/>
            <a:r>
              <a:rPr kumimoji="0" lang="hu-HU"/>
              <a:t>Harmadik szint</a:t>
            </a:r>
          </a:p>
          <a:p>
            <a:pPr lvl="3" eaLnBrk="1" latinLnBrk="0" hangingPunct="1"/>
            <a:r>
              <a:rPr kumimoji="0" lang="hu-HU"/>
              <a:t>Negyedik szint</a:t>
            </a:r>
          </a:p>
          <a:p>
            <a:pPr lvl="4" eaLnBrk="1" latinLnBrk="0" hangingPunct="1"/>
            <a:r>
              <a:rPr kumimoji="0" lang="hu-HU"/>
              <a:t>Ötödik szint</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9959F4D-4438-4CB1-BD7D-1357B6CE6CDE}" type="datetimeFigureOut">
              <a:rPr lang="hu-HU" smtClean="0"/>
              <a:t>2025. 08. 26.</a:t>
            </a:fld>
            <a:endParaRPr lang="hu-HU"/>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hu-HU"/>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6EF4742-BC80-4A68-A996-9ED0AD998E13}" type="slidenum">
              <a:rPr lang="hu-HU" smtClean="0"/>
              <a:t>‹#›</a:t>
            </a:fld>
            <a:endParaRPr lang="hu-HU"/>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_ftnref1"/><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btge.hu/" TargetMode="External"/><Relationship Id="rId2" Type="http://schemas.openxmlformats.org/officeDocument/2006/relationships/hyperlink" Target="mailto:btge@t-online.h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Cím 1"/>
          <p:cNvSpPr>
            <a:spLocks noGrp="1"/>
          </p:cNvSpPr>
          <p:nvPr>
            <p:ph type="ctrTitle"/>
          </p:nvPr>
        </p:nvSpPr>
        <p:spPr>
          <a:xfrm>
            <a:off x="755576" y="2132856"/>
            <a:ext cx="7851648" cy="3528392"/>
          </a:xfrm>
        </p:spPr>
        <p:txBody>
          <a:bodyPr>
            <a:noAutofit/>
          </a:bodyPr>
          <a:lstStyle/>
          <a:p>
            <a:pPr algn="ctr"/>
            <a:br>
              <a:rPr lang="hu-HU" sz="3600" dirty="0"/>
            </a:br>
            <a:br>
              <a:rPr lang="hu-HU" sz="3600" dirty="0"/>
            </a:br>
            <a:br>
              <a:rPr lang="hu-HU" sz="3600" dirty="0"/>
            </a:br>
            <a:br>
              <a:rPr lang="hu-HU" sz="3600" dirty="0"/>
            </a:br>
            <a:br>
              <a:rPr lang="hu-HU" sz="3600" dirty="0"/>
            </a:br>
            <a:br>
              <a:rPr lang="hu-HU" sz="3600" dirty="0"/>
            </a:br>
            <a:br>
              <a:rPr lang="hu-HU" sz="3600" dirty="0"/>
            </a:br>
            <a:br>
              <a:rPr lang="hu-HU" sz="3600" dirty="0"/>
            </a:br>
            <a:br>
              <a:rPr lang="hu-HU" sz="3600" dirty="0"/>
            </a:br>
            <a:br>
              <a:rPr lang="hu-HU" sz="3600" dirty="0"/>
            </a:br>
            <a:br>
              <a:rPr lang="hu-HU" sz="3600" dirty="0"/>
            </a:br>
            <a:br>
              <a:rPr lang="hu-HU" sz="3600" dirty="0"/>
            </a:br>
            <a:br>
              <a:rPr lang="hu-HU" sz="3600" dirty="0"/>
            </a:br>
            <a:br>
              <a:rPr lang="hu-HU" sz="1800" dirty="0">
                <a:effectLst/>
                <a:latin typeface="Calibri" panose="020F0502020204030204" pitchFamily="34" charset="0"/>
                <a:ea typeface="Calibri" panose="020F0502020204030204" pitchFamily="34" charset="0"/>
                <a:cs typeface="Times New Roman" panose="02020603050405020304" pitchFamily="18" charset="0"/>
              </a:rPr>
            </a:br>
            <a:br>
              <a:rPr lang="hu-HU" sz="4500" b="0" dirty="0">
                <a:solidFill>
                  <a:schemeClr val="bg2"/>
                </a:solidFill>
                <a:effectLst/>
              </a:rPr>
            </a:br>
            <a:r>
              <a:rPr lang="hu-HU" sz="4500" b="0" dirty="0">
                <a:solidFill>
                  <a:schemeClr val="bg2"/>
                </a:solidFill>
                <a:effectLst/>
              </a:rPr>
              <a:t>Borsod-Torna-Gömör Védjegyhálózat fejlesztése</a:t>
            </a:r>
            <a:br>
              <a:rPr lang="hu-HU" sz="1800" dirty="0">
                <a:effectLst/>
                <a:latin typeface="Calibri" panose="020F0502020204030204" pitchFamily="34" charset="0"/>
                <a:ea typeface="Calibri" panose="020F0502020204030204" pitchFamily="34" charset="0"/>
                <a:cs typeface="Times New Roman" panose="02020603050405020304" pitchFamily="18" charset="0"/>
              </a:rPr>
            </a:br>
            <a:br>
              <a:rPr lang="hu-HU" sz="4500" dirty="0">
                <a:effectLst/>
                <a:ea typeface="Calibri" panose="020F0502020204030204" pitchFamily="34" charset="0"/>
                <a:cs typeface="Times New Roman" panose="02020603050405020304" pitchFamily="18" charset="0"/>
              </a:rPr>
            </a:br>
            <a:r>
              <a:rPr lang="hu-HU" sz="4500" b="0" dirty="0">
                <a:solidFill>
                  <a:schemeClr val="bg2"/>
                </a:solidFill>
                <a:effectLst/>
              </a:rPr>
              <a:t>KAP-RD57-011-1-25</a:t>
            </a:r>
            <a:br>
              <a:rPr lang="hu-HU" sz="1800" dirty="0">
                <a:effectLst/>
                <a:latin typeface="Calibri" panose="020F0502020204030204" pitchFamily="34" charset="0"/>
                <a:ea typeface="Calibri" panose="020F0502020204030204" pitchFamily="34" charset="0"/>
                <a:cs typeface="Times New Roman" panose="02020603050405020304" pitchFamily="18" charset="0"/>
              </a:rPr>
            </a:br>
            <a:endParaRPr lang="hu-HU" sz="5000" b="0" dirty="0">
              <a:solidFill>
                <a:schemeClr val="bg2"/>
              </a:solidFill>
              <a:effectLst/>
            </a:endParaRPr>
          </a:p>
        </p:txBody>
      </p:sp>
      <p:pic>
        <p:nvPicPr>
          <p:cNvPr id="4" name="Kép 3" descr="BTGE Logo Transparens.png"/>
          <p:cNvPicPr>
            <a:picLocks noChangeAspect="1"/>
          </p:cNvPicPr>
          <p:nvPr/>
        </p:nvPicPr>
        <p:blipFill>
          <a:blip r:embed="rId2" cstate="print"/>
          <a:stretch>
            <a:fillRect/>
          </a:stretch>
        </p:blipFill>
        <p:spPr>
          <a:xfrm>
            <a:off x="6647861" y="0"/>
            <a:ext cx="2486803" cy="2016224"/>
          </a:xfrm>
          <a:prstGeom prst="rect">
            <a:avLst/>
          </a:prstGeom>
        </p:spPr>
      </p:pic>
      <p:pic>
        <p:nvPicPr>
          <p:cNvPr id="6" name="Kép 5"/>
          <p:cNvPicPr/>
          <p:nvPr/>
        </p:nvPicPr>
        <p:blipFill rotWithShape="1">
          <a:blip r:embed="rId3" cstate="print">
            <a:extLst>
              <a:ext uri="{28A0092B-C50C-407E-A947-70E740481C1C}">
                <a14:useLocalDpi xmlns:a14="http://schemas.microsoft.com/office/drawing/2010/main" val="0"/>
              </a:ext>
            </a:extLst>
          </a:blip>
          <a:srcRect t="11029"/>
          <a:stretch/>
        </p:blipFill>
        <p:spPr bwMode="auto">
          <a:xfrm>
            <a:off x="5984611" y="5445224"/>
            <a:ext cx="2946400" cy="1092835"/>
          </a:xfrm>
          <a:prstGeom prst="rect">
            <a:avLst/>
          </a:prstGeom>
          <a:ln>
            <a:noFill/>
          </a:ln>
          <a:extLst>
            <a:ext uri="{53640926-AAD7-44D8-BBD7-CCE9431645EC}">
              <a14:shadowObscured xmlns:a14="http://schemas.microsoft.com/office/drawing/2010/main"/>
            </a:ext>
          </a:extLst>
        </p:spPr>
      </p:pic>
      <p:pic>
        <p:nvPicPr>
          <p:cNvPr id="1026" name="Picture 2">
            <a:extLst>
              <a:ext uri="{FF2B5EF4-FFF2-40B4-BE49-F238E27FC236}">
                <a16:creationId xmlns:a16="http://schemas.microsoft.com/office/drawing/2014/main" id="{BDA3B9E8-AFF4-F097-B850-98C28AD188B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406068"/>
            <a:ext cx="3096344" cy="1586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6152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035B9795-E24A-747A-9A90-E7E53468662A}"/>
              </a:ext>
            </a:extLst>
          </p:cNvPr>
          <p:cNvSpPr>
            <a:spLocks noGrp="1"/>
          </p:cNvSpPr>
          <p:nvPr>
            <p:ph type="title"/>
          </p:nvPr>
        </p:nvSpPr>
        <p:spPr/>
        <p:txBody>
          <a:bodyPr>
            <a:normAutofit fontScale="90000"/>
          </a:bodyPr>
          <a:lstStyle/>
          <a:p>
            <a:r>
              <a:rPr lang="hu-HU" dirty="0">
                <a:latin typeface="Calibri" panose="020F0502020204030204" pitchFamily="34" charset="0"/>
                <a:ea typeface="Calibri" panose="020F0502020204030204" pitchFamily="34" charset="0"/>
                <a:cs typeface="Calibri" panose="020F0502020204030204" pitchFamily="34" charset="0"/>
              </a:rPr>
              <a:t>Mik a pályázat legfontosabb részletei?</a:t>
            </a:r>
          </a:p>
        </p:txBody>
      </p:sp>
      <p:sp>
        <p:nvSpPr>
          <p:cNvPr id="3" name="Tartalom helye 2">
            <a:extLst>
              <a:ext uri="{FF2B5EF4-FFF2-40B4-BE49-F238E27FC236}">
                <a16:creationId xmlns:a16="http://schemas.microsoft.com/office/drawing/2014/main" id="{64D55C85-9170-F41B-8581-61A9291B046E}"/>
              </a:ext>
            </a:extLst>
          </p:cNvPr>
          <p:cNvSpPr>
            <a:spLocks noGrp="1"/>
          </p:cNvSpPr>
          <p:nvPr>
            <p:ph idx="1"/>
          </p:nvPr>
        </p:nvSpPr>
        <p:spPr/>
        <p:txBody>
          <a:bodyPr>
            <a:normAutofit/>
          </a:bodyPr>
          <a:lstStyle/>
          <a:p>
            <a:pPr algn="just"/>
            <a:r>
              <a:rPr lang="hu-HU" sz="2400" b="1" u="sng" dirty="0">
                <a:latin typeface="Calibri" panose="020F0502020204030204" pitchFamily="34" charset="0"/>
                <a:ea typeface="Calibri" panose="020F0502020204030204" pitchFamily="34" charset="0"/>
                <a:cs typeface="Calibri" panose="020F0502020204030204" pitchFamily="34" charset="0"/>
              </a:rPr>
              <a:t>A pályázat keretösszege:</a:t>
            </a:r>
          </a:p>
          <a:p>
            <a:pPr marL="0" indent="0" algn="just">
              <a:buNone/>
            </a:pPr>
            <a:r>
              <a:rPr lang="hu-HU"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140 000 000 Ft</a:t>
            </a:r>
            <a:endParaRPr lang="hu-HU" sz="2400" dirty="0">
              <a:latin typeface="Calibri" panose="020F0502020204030204" pitchFamily="34" charset="0"/>
              <a:ea typeface="Calibri" panose="020F0502020204030204" pitchFamily="34" charset="0"/>
              <a:cs typeface="Calibri" panose="020F0502020204030204" pitchFamily="34" charset="0"/>
            </a:endParaRPr>
          </a:p>
          <a:p>
            <a:pPr algn="just"/>
            <a:r>
              <a:rPr lang="hu-HU" sz="2400" b="1" u="sng" dirty="0">
                <a:latin typeface="Calibri" panose="020F0502020204030204" pitchFamily="34" charset="0"/>
                <a:ea typeface="Calibri" panose="020F0502020204030204" pitchFamily="34" charset="0"/>
                <a:cs typeface="Calibri" panose="020F0502020204030204" pitchFamily="34" charset="0"/>
              </a:rPr>
              <a:t>A támogatás mértéke:</a:t>
            </a:r>
          </a:p>
          <a:p>
            <a:pPr marL="393192" lvl="1" indent="0" algn="just">
              <a:buNone/>
            </a:pPr>
            <a:r>
              <a:rPr lang="hu-HU" dirty="0">
                <a:latin typeface="+mj-lt"/>
              </a:rPr>
              <a:t>1. célterület: 1 000 000 Ft - 5 000 000 Ft </a:t>
            </a:r>
          </a:p>
          <a:p>
            <a:pPr marL="393192" lvl="1" indent="0" algn="just">
              <a:buNone/>
            </a:pPr>
            <a:r>
              <a:rPr lang="hu-HU" dirty="0">
                <a:latin typeface="+mj-lt"/>
              </a:rPr>
              <a:t>2. célterület: 1 000 000 Ft - 5 000 000 Ft</a:t>
            </a:r>
            <a:endParaRPr lang="hu-HU" dirty="0">
              <a:latin typeface="+mj-lt"/>
              <a:ea typeface="Calibri" panose="020F0502020204030204" pitchFamily="34" charset="0"/>
              <a:cs typeface="Calibri" panose="020F0502020204030204" pitchFamily="34" charset="0"/>
            </a:endParaRPr>
          </a:p>
          <a:p>
            <a:pPr marR="0" lvl="0" algn="just" defTabSz="914400" fontAlgn="auto">
              <a:spcAft>
                <a:spcPts val="0"/>
              </a:spcAft>
              <a:tabLst/>
              <a:defRPr/>
            </a:pPr>
            <a:endParaRPr lang="hu-HU" sz="2400" b="1" u="sng" dirty="0">
              <a:latin typeface="Calibri" panose="020F0502020204030204" pitchFamily="34" charset="0"/>
              <a:ea typeface="Calibri" panose="020F0502020204030204" pitchFamily="34" charset="0"/>
              <a:cs typeface="Calibri" panose="020F0502020204030204" pitchFamily="34" charset="0"/>
            </a:endParaRPr>
          </a:p>
          <a:p>
            <a:pPr marR="0" lvl="0" algn="just" defTabSz="914400" fontAlgn="auto">
              <a:spcAft>
                <a:spcPts val="0"/>
              </a:spcAft>
              <a:tabLst/>
              <a:defRPr/>
            </a:pPr>
            <a:r>
              <a:rPr lang="hu-HU" sz="2400" b="1" u="sng" dirty="0">
                <a:latin typeface="Calibri" panose="020F0502020204030204" pitchFamily="34" charset="0"/>
                <a:ea typeface="Calibri" panose="020F0502020204030204" pitchFamily="34" charset="0"/>
                <a:cs typeface="Calibri" panose="020F0502020204030204" pitchFamily="34" charset="0"/>
              </a:rPr>
              <a:t>Támogatási intenzitás: </a:t>
            </a:r>
            <a:r>
              <a:rPr lang="hu-HU" sz="2400" dirty="0">
                <a:latin typeface="Calibri" panose="020F0502020204030204" pitchFamily="34" charset="0"/>
                <a:ea typeface="Calibri" panose="020F0502020204030204" pitchFamily="34" charset="0"/>
                <a:cs typeface="Calibri" panose="020F0502020204030204" pitchFamily="34" charset="0"/>
              </a:rPr>
              <a:t>65 %</a:t>
            </a:r>
          </a:p>
          <a:p>
            <a:pPr marL="0" marR="0" lvl="0" indent="0" algn="just" defTabSz="914400" fontAlgn="auto">
              <a:spcAft>
                <a:spcPts val="0"/>
              </a:spcAft>
              <a:buNone/>
              <a:tabLst/>
              <a:defRPr/>
            </a:pPr>
            <a:r>
              <a:rPr lang="hu-HU" sz="2400" dirty="0">
                <a:latin typeface="Calibri" panose="020F0502020204030204" pitchFamily="34" charset="0"/>
                <a:ea typeface="Calibri" panose="020F0502020204030204" pitchFamily="34" charset="0"/>
                <a:cs typeface="Calibri" panose="020F0502020204030204" pitchFamily="34" charset="0"/>
              </a:rPr>
              <a:t>Kivéve a megújuló energia fejlesztésre irányuló műveletelem: 70%</a:t>
            </a:r>
          </a:p>
          <a:p>
            <a:pPr marL="393192" lvl="1" indent="0" algn="just">
              <a:buNone/>
            </a:pPr>
            <a:endParaRPr lang="hu-HU" sz="1800" dirty="0"/>
          </a:p>
          <a:p>
            <a:pPr marL="274320" lvl="1" indent="-274320">
              <a:buClr>
                <a:schemeClr val="accent3"/>
              </a:buClr>
              <a:buSzPct val="95000"/>
            </a:pPr>
            <a:endParaRPr lang="hu-HU" sz="2600" b="1" u="sng" dirty="0"/>
          </a:p>
        </p:txBody>
      </p:sp>
    </p:spTree>
    <p:extLst>
      <p:ext uri="{BB962C8B-B14F-4D97-AF65-F5344CB8AC3E}">
        <p14:creationId xmlns:p14="http://schemas.microsoft.com/office/powerpoint/2010/main" val="2794919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4534140-334A-AD80-390C-862887E7E3AC}"/>
              </a:ext>
            </a:extLst>
          </p:cNvPr>
          <p:cNvSpPr>
            <a:spLocks noGrp="1"/>
          </p:cNvSpPr>
          <p:nvPr>
            <p:ph type="title"/>
          </p:nvPr>
        </p:nvSpPr>
        <p:spPr>
          <a:xfrm>
            <a:off x="457200" y="704088"/>
            <a:ext cx="8229600" cy="1428768"/>
          </a:xfrm>
        </p:spPr>
        <p:txBody>
          <a:bodyPr>
            <a:normAutofit fontScale="90000"/>
          </a:bodyPr>
          <a:lstStyle/>
          <a:p>
            <a:r>
              <a:rPr lang="hu-HU" dirty="0"/>
              <a:t>Mire vehető igénybe a támogatás?</a:t>
            </a:r>
            <a:br>
              <a:rPr lang="hu-HU" sz="5400" b="1" u="sng" dirty="0"/>
            </a:br>
            <a:endParaRPr lang="hu-HU" dirty="0"/>
          </a:p>
        </p:txBody>
      </p:sp>
      <p:sp>
        <p:nvSpPr>
          <p:cNvPr id="3" name="Tartalom helye 2">
            <a:extLst>
              <a:ext uri="{FF2B5EF4-FFF2-40B4-BE49-F238E27FC236}">
                <a16:creationId xmlns:a16="http://schemas.microsoft.com/office/drawing/2014/main" id="{2DAB690D-40EC-4811-26FA-665C49C155A0}"/>
              </a:ext>
            </a:extLst>
          </p:cNvPr>
          <p:cNvSpPr>
            <a:spLocks noGrp="1"/>
          </p:cNvSpPr>
          <p:nvPr>
            <p:ph idx="1"/>
          </p:nvPr>
        </p:nvSpPr>
        <p:spPr/>
        <p:txBody>
          <a:bodyPr>
            <a:normAutofit/>
          </a:bodyPr>
          <a:lstStyle/>
          <a:p>
            <a:pPr marL="274320" lvl="1" indent="-274320" algn="just">
              <a:buClr>
                <a:schemeClr val="accent3"/>
              </a:buClr>
              <a:buSzPct val="95000"/>
            </a:pPr>
            <a:r>
              <a:rPr lang="hu-HU"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építési beruházás</a:t>
            </a:r>
            <a:r>
              <a:rPr lang="hu-HU"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marL="274320" lvl="1" indent="-274320" algn="just">
              <a:buClr>
                <a:schemeClr val="accent3"/>
              </a:buClr>
              <a:buSzPct val="95000"/>
            </a:pPr>
            <a:r>
              <a:rPr lang="hu-HU"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eszköz és vagy gépbeszerzés</a:t>
            </a:r>
            <a:r>
              <a:rPr lang="hu-HU"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marL="274320" lvl="1" indent="-274320" algn="just">
              <a:buClr>
                <a:schemeClr val="accent3"/>
              </a:buClr>
              <a:buSzPct val="95000"/>
            </a:pPr>
            <a:r>
              <a:rPr lang="hu-HU" b="1" dirty="0">
                <a:solidFill>
                  <a:srgbClr val="000000"/>
                </a:solidFill>
                <a:latin typeface="Calibri" panose="020F0502020204030204" pitchFamily="34" charset="0"/>
                <a:ea typeface="Calibri" panose="020F0502020204030204" pitchFamily="34" charset="0"/>
                <a:cs typeface="Calibri" panose="020F0502020204030204" pitchFamily="34" charset="0"/>
              </a:rPr>
              <a:t>i</a:t>
            </a:r>
            <a:r>
              <a:rPr lang="hu-HU"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mmateriális javak </a:t>
            </a:r>
            <a:r>
              <a:rPr lang="hu-HU"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beszerzése/fejlesztése, </a:t>
            </a:r>
          </a:p>
          <a:p>
            <a:pPr marL="274320" lvl="1" indent="-274320" algn="just">
              <a:buClr>
                <a:schemeClr val="accent3"/>
              </a:buClr>
              <a:buSzPct val="95000"/>
            </a:pPr>
            <a:r>
              <a:rPr lang="hu-HU"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marketing</a:t>
            </a:r>
            <a:r>
              <a:rPr lang="hu-HU"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és/vagy kommunikációs tevékenységek megvalósítása, </a:t>
            </a:r>
          </a:p>
          <a:p>
            <a:pPr marL="274320" lvl="1" indent="-274320" algn="just">
              <a:buClr>
                <a:schemeClr val="accent3"/>
              </a:buClr>
              <a:buSzPct val="95000"/>
            </a:pPr>
            <a:r>
              <a:rPr lang="hu-HU"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projekt-előkészítés,</a:t>
            </a:r>
            <a:r>
              <a:rPr lang="hu-HU"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marL="274320" lvl="1" indent="-274320" algn="just">
              <a:buClr>
                <a:schemeClr val="accent3"/>
              </a:buClr>
              <a:buSzPct val="95000"/>
            </a:pPr>
            <a:r>
              <a:rPr lang="hu-HU"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projektmenedzsment</a:t>
            </a:r>
            <a:r>
              <a:rPr lang="hu-HU"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építési, műszaki ellenőri szolgáltatás, terület-előkészítés és </a:t>
            </a:r>
          </a:p>
          <a:p>
            <a:pPr marL="274320" lvl="1" indent="-274320" algn="just">
              <a:buClr>
                <a:schemeClr val="accent3"/>
              </a:buClr>
              <a:buSzPct val="95000"/>
            </a:pPr>
            <a:r>
              <a:rPr lang="hu-HU"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megújuló energia</a:t>
            </a:r>
            <a:r>
              <a:rPr lang="hu-HU"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beruházás költsége</a:t>
            </a:r>
            <a:r>
              <a:rPr lang="hu-HU"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 </a:t>
            </a:r>
            <a:r>
              <a:rPr lang="hu-HU" dirty="0">
                <a:effectLst/>
                <a:latin typeface="Calibri" panose="020F0502020204030204" pitchFamily="34" charset="0"/>
                <a:ea typeface="Calibri" panose="020F0502020204030204" pitchFamily="34" charset="0"/>
                <a:cs typeface="Calibri" panose="020F0502020204030204" pitchFamily="34" charset="0"/>
              </a:rPr>
              <a:t>támogatható.</a:t>
            </a:r>
            <a:endParaRPr lang="hu-HU" b="1" u="sng" dirty="0">
              <a:latin typeface="Calibri" panose="020F0502020204030204" pitchFamily="34" charset="0"/>
              <a:ea typeface="Calibri" panose="020F0502020204030204" pitchFamily="34" charset="0"/>
              <a:cs typeface="Calibri" panose="020F0502020204030204" pitchFamily="34" charset="0"/>
            </a:endParaRPr>
          </a:p>
          <a:p>
            <a:endParaRPr lang="hu-HU" dirty="0"/>
          </a:p>
        </p:txBody>
      </p:sp>
    </p:spTree>
    <p:extLst>
      <p:ext uri="{BB962C8B-B14F-4D97-AF65-F5344CB8AC3E}">
        <p14:creationId xmlns:p14="http://schemas.microsoft.com/office/powerpoint/2010/main" val="866928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23BB86A-31A7-7AA1-02B1-1B21B14330F4}"/>
              </a:ext>
            </a:extLst>
          </p:cNvPr>
          <p:cNvSpPr>
            <a:spLocks noGrp="1"/>
          </p:cNvSpPr>
          <p:nvPr>
            <p:ph type="title"/>
          </p:nvPr>
        </p:nvSpPr>
        <p:spPr>
          <a:xfrm>
            <a:off x="457200" y="704088"/>
            <a:ext cx="8229600" cy="1500776"/>
          </a:xfrm>
        </p:spPr>
        <p:txBody>
          <a:bodyPr>
            <a:normAutofit fontScale="90000"/>
          </a:bodyPr>
          <a:lstStyle/>
          <a:p>
            <a:r>
              <a:rPr lang="hu-HU" dirty="0"/>
              <a:t>Az elszámolható költségek mértéke és aránya</a:t>
            </a:r>
            <a:br>
              <a:rPr lang="hu-HU" sz="1800" b="1" dirty="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hu-HU" dirty="0"/>
          </a:p>
        </p:txBody>
      </p:sp>
      <p:graphicFrame>
        <p:nvGraphicFramePr>
          <p:cNvPr id="18" name="Tartalom helye 17">
            <a:extLst>
              <a:ext uri="{FF2B5EF4-FFF2-40B4-BE49-F238E27FC236}">
                <a16:creationId xmlns:a16="http://schemas.microsoft.com/office/drawing/2014/main" id="{7D2BEBF3-BD10-AC04-83EA-EAC29318C327}"/>
              </a:ext>
            </a:extLst>
          </p:cNvPr>
          <p:cNvGraphicFramePr>
            <a:graphicFrameLocks noGrp="1"/>
          </p:cNvGraphicFramePr>
          <p:nvPr>
            <p:ph idx="1"/>
            <p:extLst>
              <p:ext uri="{D42A27DB-BD31-4B8C-83A1-F6EECF244321}">
                <p14:modId xmlns:p14="http://schemas.microsoft.com/office/powerpoint/2010/main" val="1134825549"/>
              </p:ext>
            </p:extLst>
          </p:nvPr>
        </p:nvGraphicFramePr>
        <p:xfrm>
          <a:off x="468415" y="1471661"/>
          <a:ext cx="7787208" cy="5266944"/>
        </p:xfrm>
        <a:graphic>
          <a:graphicData uri="http://schemas.openxmlformats.org/drawingml/2006/table">
            <a:tbl>
              <a:tblPr firstRow="1" firstCol="1" bandRow="1"/>
              <a:tblGrid>
                <a:gridCol w="4391617">
                  <a:extLst>
                    <a:ext uri="{9D8B030D-6E8A-4147-A177-3AD203B41FA5}">
                      <a16:colId xmlns:a16="http://schemas.microsoft.com/office/drawing/2014/main" val="344939547"/>
                    </a:ext>
                  </a:extLst>
                </a:gridCol>
                <a:gridCol w="3395591">
                  <a:extLst>
                    <a:ext uri="{9D8B030D-6E8A-4147-A177-3AD203B41FA5}">
                      <a16:colId xmlns:a16="http://schemas.microsoft.com/office/drawing/2014/main" val="977263493"/>
                    </a:ext>
                  </a:extLst>
                </a:gridCol>
              </a:tblGrid>
              <a:tr h="1570466">
                <a:tc>
                  <a:txBody>
                    <a:bodyPr/>
                    <a:lstStyle/>
                    <a:p>
                      <a:pPr algn="ctr">
                        <a:lnSpc>
                          <a:spcPct val="107000"/>
                        </a:lnSpc>
                        <a:spcAft>
                          <a:spcPts val="800"/>
                        </a:spcAft>
                      </a:pPr>
                      <a:r>
                        <a:rPr lang="hu-HU" sz="24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Költségtípus</a:t>
                      </a:r>
                      <a:endParaRPr lang="hu-HU" sz="2400" b="0" dirty="0">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hu-H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Maximális mértéke az összes elszámolható nettó költségre vetítve (%) /maximálisnettó támogatási összeg (Ft)</a:t>
                      </a:r>
                      <a:endParaRPr lang="hu-HU" sz="1800" dirty="0">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11544724"/>
                  </a:ext>
                </a:extLst>
              </a:tr>
              <a:tr h="580129">
                <a:tc>
                  <a:txBody>
                    <a:bodyPr/>
                    <a:lstStyle/>
                    <a:p>
                      <a:pPr algn="just">
                        <a:lnSpc>
                          <a:spcPct val="107000"/>
                        </a:lnSpc>
                        <a:spcAft>
                          <a:spcPts val="800"/>
                        </a:spcAft>
                      </a:pPr>
                      <a:r>
                        <a:rPr lang="hu-H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Általános költségek (9.2 fejezet 1. pont) összesen:</a:t>
                      </a:r>
                      <a:endParaRPr lang="hu-HU" sz="1800" dirty="0">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800"/>
                        </a:spcAft>
                      </a:pPr>
                      <a:r>
                        <a:rPr lang="hu-H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5%</a:t>
                      </a:r>
                      <a:endParaRPr lang="hu-HU" sz="1800" dirty="0">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4131030809"/>
                  </a:ext>
                </a:extLst>
              </a:tr>
              <a:tr h="355857">
                <a:tc>
                  <a:txBody>
                    <a:bodyPr/>
                    <a:lstStyle/>
                    <a:p>
                      <a:pPr algn="just">
                        <a:lnSpc>
                          <a:spcPct val="107000"/>
                        </a:lnSpc>
                        <a:spcAft>
                          <a:spcPts val="800"/>
                        </a:spcAft>
                      </a:pPr>
                      <a:r>
                        <a:rPr lang="hu-HU" sz="18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ebből:</a:t>
                      </a:r>
                      <a:endParaRPr lang="hu-HU" sz="1800" dirty="0">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lnSpc>
                          <a:spcPct val="107000"/>
                        </a:lnSpc>
                        <a:spcAft>
                          <a:spcPts val="800"/>
                        </a:spcAft>
                      </a:pPr>
                      <a:r>
                        <a:rPr lang="hu-H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hu-HU" sz="1800" dirty="0">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841868500"/>
                  </a:ext>
                </a:extLst>
              </a:tr>
              <a:tr h="816246">
                <a:tc>
                  <a:txBody>
                    <a:bodyPr/>
                    <a:lstStyle/>
                    <a:p>
                      <a:pPr>
                        <a:lnSpc>
                          <a:spcPct val="107000"/>
                        </a:lnSpc>
                        <a:spcAft>
                          <a:spcPts val="800"/>
                        </a:spcAft>
                      </a:pPr>
                      <a:r>
                        <a:rPr lang="hu-H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 tájékoztatás, nyilvánosság</a:t>
                      </a:r>
                      <a:endParaRPr lang="hu-HU" sz="1800" dirty="0">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lnSpc>
                          <a:spcPct val="107000"/>
                        </a:lnSpc>
                        <a:spcAft>
                          <a:spcPts val="800"/>
                        </a:spcAft>
                      </a:pPr>
                      <a:r>
                        <a:rPr lang="hu-H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0,5%, legfeljebb nettó </a:t>
                      </a:r>
                      <a:endParaRPr lang="hu-HU" sz="1800" dirty="0">
                        <a:effectLst/>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r>
                        <a:rPr lang="hu-H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150 000 Ft</a:t>
                      </a:r>
                      <a:endParaRPr lang="hu-HU" sz="1800" dirty="0">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799619240"/>
                  </a:ext>
                </a:extLst>
              </a:tr>
              <a:tr h="580129">
                <a:tc>
                  <a:txBody>
                    <a:bodyPr/>
                    <a:lstStyle/>
                    <a:p>
                      <a:pPr>
                        <a:lnSpc>
                          <a:spcPct val="107000"/>
                        </a:lnSpc>
                        <a:spcAft>
                          <a:spcPts val="800"/>
                        </a:spcAft>
                      </a:pPr>
                      <a:r>
                        <a:rPr lang="hu-HU" sz="1800">
                          <a:solidFill>
                            <a:srgbClr val="000000"/>
                          </a:solidFill>
                          <a:effectLst/>
                          <a:latin typeface="Calibri" panose="020F0502020204030204" pitchFamily="34" charset="0"/>
                          <a:ea typeface="Calibri" panose="020F0502020204030204" pitchFamily="34" charset="0"/>
                          <a:cs typeface="Calibri" panose="020F0502020204030204" pitchFamily="34" charset="0"/>
                        </a:rPr>
                        <a:t>                     • építési, műszaki ellenőri szolgáltatás</a:t>
                      </a:r>
                      <a:endParaRPr lang="hu-HU" sz="1800">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lnSpc>
                          <a:spcPct val="107000"/>
                        </a:lnSpc>
                        <a:spcAft>
                          <a:spcPts val="800"/>
                        </a:spcAft>
                      </a:pPr>
                      <a:r>
                        <a:rPr lang="hu-HU" sz="1800">
                          <a:solidFill>
                            <a:srgbClr val="000000"/>
                          </a:solidFill>
                          <a:effectLst/>
                          <a:latin typeface="Calibri" panose="020F0502020204030204" pitchFamily="34" charset="0"/>
                          <a:ea typeface="Calibri" panose="020F0502020204030204" pitchFamily="34" charset="0"/>
                          <a:cs typeface="Calibri" panose="020F0502020204030204" pitchFamily="34" charset="0"/>
                        </a:rPr>
                        <a:t>1%</a:t>
                      </a:r>
                      <a:endParaRPr lang="hu-HU" sz="1800">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294392369"/>
                  </a:ext>
                </a:extLst>
              </a:tr>
              <a:tr h="355857">
                <a:tc>
                  <a:txBody>
                    <a:bodyPr/>
                    <a:lstStyle/>
                    <a:p>
                      <a:pPr>
                        <a:lnSpc>
                          <a:spcPct val="107000"/>
                        </a:lnSpc>
                        <a:spcAft>
                          <a:spcPts val="800"/>
                        </a:spcAft>
                      </a:pPr>
                      <a:r>
                        <a:rPr lang="hu-HU" sz="1800">
                          <a:solidFill>
                            <a:srgbClr val="000000"/>
                          </a:solidFill>
                          <a:effectLst/>
                          <a:latin typeface="Calibri" panose="020F0502020204030204" pitchFamily="34" charset="0"/>
                          <a:ea typeface="Calibri" panose="020F0502020204030204" pitchFamily="34" charset="0"/>
                          <a:cs typeface="Calibri" panose="020F0502020204030204" pitchFamily="34" charset="0"/>
                        </a:rPr>
                        <a:t>                     • könyvvizsgálat</a:t>
                      </a:r>
                      <a:endParaRPr lang="hu-HU" sz="1800">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lnSpc>
                          <a:spcPct val="107000"/>
                        </a:lnSpc>
                        <a:spcAft>
                          <a:spcPts val="800"/>
                        </a:spcAft>
                      </a:pPr>
                      <a:r>
                        <a:rPr lang="hu-H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0,5%</a:t>
                      </a:r>
                      <a:endParaRPr lang="hu-HU" sz="1800" dirty="0">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519645995"/>
                  </a:ext>
                </a:extLst>
              </a:tr>
              <a:tr h="355857">
                <a:tc>
                  <a:txBody>
                    <a:bodyPr/>
                    <a:lstStyle/>
                    <a:p>
                      <a:pPr>
                        <a:lnSpc>
                          <a:spcPct val="107000"/>
                        </a:lnSpc>
                        <a:spcAft>
                          <a:spcPts val="800"/>
                        </a:spcAft>
                      </a:pPr>
                      <a:r>
                        <a:rPr lang="hu-H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 projektmenedzsment</a:t>
                      </a:r>
                      <a:endParaRPr lang="hu-HU" sz="1800" dirty="0">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hu-H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2,5%</a:t>
                      </a:r>
                      <a:endParaRPr lang="hu-HU" sz="1800" dirty="0">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50705119"/>
                  </a:ext>
                </a:extLst>
              </a:tr>
              <a:tr h="652403">
                <a:tc>
                  <a:txBody>
                    <a:bodyPr/>
                    <a:lstStyle/>
                    <a:p>
                      <a:pPr algn="just">
                        <a:lnSpc>
                          <a:spcPct val="107000"/>
                        </a:lnSpc>
                        <a:spcAft>
                          <a:spcPts val="800"/>
                        </a:spcAft>
                      </a:pPr>
                      <a:r>
                        <a:rPr lang="hu-H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Terület-előkészítés (régészeti feltárás, lőszermentesítés, bozótirtás, földmunkák stb.)</a:t>
                      </a:r>
                      <a:endParaRPr lang="hu-HU" sz="1800" dirty="0">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hu-HU"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2 %</a:t>
                      </a:r>
                      <a:endParaRPr lang="hu-HU" sz="1800" b="0" dirty="0">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54011207"/>
                  </a:ext>
                </a:extLst>
              </a:tr>
            </a:tbl>
          </a:graphicData>
        </a:graphic>
      </p:graphicFrame>
      <p:sp>
        <p:nvSpPr>
          <p:cNvPr id="19" name="Rectangle 10">
            <a:extLst>
              <a:ext uri="{FF2B5EF4-FFF2-40B4-BE49-F238E27FC236}">
                <a16:creationId xmlns:a16="http://schemas.microsoft.com/office/drawing/2014/main" id="{8BFBA85F-E67C-E770-6337-BA845BA53C51}"/>
              </a:ext>
            </a:extLst>
          </p:cNvPr>
          <p:cNvSpPr>
            <a:spLocks noChangeArrowheads="1"/>
          </p:cNvSpPr>
          <p:nvPr/>
        </p:nvSpPr>
        <p:spPr bwMode="auto">
          <a:xfrm>
            <a:off x="1690688" y="30194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hu-HU" altLang="hu-HU" sz="1800" b="0" i="0" u="none" strike="noStrike" cap="none" normalizeH="0" baseline="0">
                <a:ln>
                  <a:noFill/>
                </a:ln>
                <a:solidFill>
                  <a:schemeClr val="tx1"/>
                </a:solidFill>
                <a:effectLst/>
                <a:latin typeface="Arial" panose="020B0604020202020204" pitchFamily="34" charset="0"/>
              </a:rPr>
            </a:b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20" name="Rectangle 11">
            <a:extLst>
              <a:ext uri="{FF2B5EF4-FFF2-40B4-BE49-F238E27FC236}">
                <a16:creationId xmlns:a16="http://schemas.microsoft.com/office/drawing/2014/main" id="{28A586A8-EF59-39C3-0E8B-43AC5782BB42}"/>
              </a:ext>
            </a:extLst>
          </p:cNvPr>
          <p:cNvSpPr>
            <a:spLocks noChangeArrowheads="1"/>
          </p:cNvSpPr>
          <p:nvPr/>
        </p:nvSpPr>
        <p:spPr bwMode="auto">
          <a:xfrm>
            <a:off x="1690688" y="3019425"/>
            <a:ext cx="3017837" cy="6350"/>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sp>
        <p:nvSpPr>
          <p:cNvPr id="21" name="Rectangle 12">
            <a:extLst>
              <a:ext uri="{FF2B5EF4-FFF2-40B4-BE49-F238E27FC236}">
                <a16:creationId xmlns:a16="http://schemas.microsoft.com/office/drawing/2014/main" id="{F8B44C00-6955-744A-1497-DC8C28F3B02B}"/>
              </a:ext>
            </a:extLst>
          </p:cNvPr>
          <p:cNvSpPr>
            <a:spLocks noChangeArrowheads="1"/>
          </p:cNvSpPr>
          <p:nvPr/>
        </p:nvSpPr>
        <p:spPr bwMode="auto">
          <a:xfrm>
            <a:off x="6129478" y="3146653"/>
            <a:ext cx="26642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hu-HU" altLang="hu-HU" sz="800" b="0" i="0" u="none" strike="noStrike" cap="none" normalizeH="0" baseline="30000" dirty="0">
                <a:ln>
                  <a:noFill/>
                </a:ln>
                <a:solidFill>
                  <a:srgbClr val="00B0F0"/>
                </a:solidFill>
                <a:effectLst/>
                <a:latin typeface="Arial" panose="020B0604020202020204" pitchFamily="34" charset="0"/>
                <a:ea typeface="Calibri" panose="020F0502020204030204" pitchFamily="34" charset="0"/>
                <a:cs typeface="Arial" panose="020B0604020202020204" pitchFamily="34" charset="0"/>
                <a:hlinkClick r:id="rId2"/>
              </a:rPr>
              <a:t>[</a:t>
            </a:r>
            <a:r>
              <a:rPr kumimoji="0" lang="hu-HU" altLang="hu-HU" sz="800" b="0" i="0" u="none" strike="noStrike" cap="none" normalizeH="0" baseline="0" dirty="0">
                <a:ln>
                  <a:noFill/>
                </a:ln>
                <a:solidFill>
                  <a:srgbClr val="00B0F0"/>
                </a:solidFill>
                <a:effectLst/>
                <a:latin typeface="Arial" panose="020B0604020202020204" pitchFamily="34" charset="0"/>
                <a:ea typeface="Calibri" panose="020F0502020204030204" pitchFamily="34" charset="0"/>
                <a:cs typeface="Arial" panose="020B0604020202020204" pitchFamily="34" charset="0"/>
              </a:rPr>
              <a:t>).</a:t>
            </a:r>
            <a:endParaRPr kumimoji="0" lang="hu-HU" altLang="hu-HU"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60281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7E748E1-3B4F-02BE-341D-5E174D2CAACA}"/>
              </a:ext>
            </a:extLst>
          </p:cNvPr>
          <p:cNvSpPr>
            <a:spLocks noGrp="1"/>
          </p:cNvSpPr>
          <p:nvPr>
            <p:ph type="title"/>
          </p:nvPr>
        </p:nvSpPr>
        <p:spPr>
          <a:xfrm>
            <a:off x="683568" y="260648"/>
            <a:ext cx="8229600" cy="720079"/>
          </a:xfrm>
        </p:spPr>
        <p:txBody>
          <a:bodyPr>
            <a:noAutofit/>
          </a:bodyPr>
          <a:lstStyle/>
          <a:p>
            <a:r>
              <a:rPr lang="hu-HU" sz="4500" dirty="0">
                <a:latin typeface="Calibri" panose="020F0502020204030204" pitchFamily="34" charset="0"/>
                <a:ea typeface="Calibri" panose="020F0502020204030204" pitchFamily="34" charset="0"/>
                <a:cs typeface="Calibri" panose="020F0502020204030204" pitchFamily="34" charset="0"/>
              </a:rPr>
              <a:t>HACS specifikus</a:t>
            </a:r>
            <a:r>
              <a:rPr lang="hu-HU" sz="4500" dirty="0">
                <a:solidFill>
                  <a:srgbClr val="2E74B5"/>
                </a:solidFill>
                <a:effectLst/>
                <a:latin typeface="Calibri" panose="020F0502020204030204" pitchFamily="34" charset="0"/>
                <a:ea typeface="Calibri" panose="020F0502020204030204" pitchFamily="34" charset="0"/>
                <a:cs typeface="Calibri" panose="020F0502020204030204" pitchFamily="34" charset="0"/>
              </a:rPr>
              <a:t> </a:t>
            </a:r>
            <a:r>
              <a:rPr lang="hu-HU" sz="4500" dirty="0">
                <a:latin typeface="Calibri" panose="020F0502020204030204" pitchFamily="34" charset="0"/>
                <a:ea typeface="Calibri" panose="020F0502020204030204" pitchFamily="34" charset="0"/>
                <a:cs typeface="Calibri" panose="020F0502020204030204" pitchFamily="34" charset="0"/>
              </a:rPr>
              <a:t>elvárások:</a:t>
            </a:r>
            <a:endParaRPr lang="hu-HU" sz="4500" dirty="0"/>
          </a:p>
        </p:txBody>
      </p:sp>
      <p:sp>
        <p:nvSpPr>
          <p:cNvPr id="6" name="Rectangle 3">
            <a:extLst>
              <a:ext uri="{FF2B5EF4-FFF2-40B4-BE49-F238E27FC236}">
                <a16:creationId xmlns:a16="http://schemas.microsoft.com/office/drawing/2014/main" id="{7E6CE339-4B1B-F05D-4DA0-A4EAC2215286}"/>
              </a:ext>
            </a:extLst>
          </p:cNvPr>
          <p:cNvSpPr>
            <a:spLocks noGrp="1" noChangeArrowheads="1"/>
          </p:cNvSpPr>
          <p:nvPr>
            <p:ph idx="1"/>
          </p:nvPr>
        </p:nvSpPr>
        <p:spPr bwMode="auto">
          <a:xfrm>
            <a:off x="539552" y="1515917"/>
            <a:ext cx="7632848"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Char char="•"/>
              <a:tabLst/>
            </a:pPr>
            <a:r>
              <a:rPr kumimoji="0" lang="hu-HU" altLang="hu-HU" sz="2400" b="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Legalább a fenntartási időszak végéig online és offline megjelenésekben a Borsod-Torna-Gömör helyi védjegyprogram vonatkozó arculati elemeit alkalmazom az Arculati Kézikönyv</a:t>
            </a:r>
            <a:r>
              <a:rPr lang="hu-HU" altLang="hu-HU" sz="2400" dirty="0"/>
              <a:t> </a:t>
            </a:r>
            <a:r>
              <a:rPr kumimoji="0" lang="hu-HU" altLang="hu-HU" sz="2400" b="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alapján.</a:t>
            </a:r>
            <a:endParaRPr kumimoji="0" lang="hu-HU" altLang="hu-HU" sz="2400" b="0" i="0" strike="noStrike" cap="none" normalizeH="0" baseline="0" dirty="0">
              <a:ln>
                <a:noFill/>
              </a:ln>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hu-HU" altLang="hu-HU" sz="2400" b="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Fenntartási időszak végéig védjegyhálózati tagságát fenntartja.</a:t>
            </a:r>
            <a:endParaRPr kumimoji="0" lang="hu-HU" altLang="hu-HU" sz="2400" b="0" i="0" strike="noStrike" cap="none" normalizeH="0" baseline="0" dirty="0">
              <a:ln>
                <a:noFill/>
              </a:ln>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hu-HU" altLang="hu-HU" sz="2400" b="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A záró kifizetési kérelem benyújtásával egyidejűleg a Borsod-Torna-Gömör Egyesületet</a:t>
            </a:r>
            <a:r>
              <a:rPr lang="hu-HU" altLang="hu-HU" sz="2400" dirty="0"/>
              <a:t> </a:t>
            </a:r>
            <a:r>
              <a:rPr kumimoji="0" lang="hu-HU" altLang="hu-HU" sz="2400" b="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tájékoztatja a megvalósult projektről és elektronikusan legalább 5 db fotót és A/4 méretű</a:t>
            </a:r>
            <a:r>
              <a:rPr lang="hu-HU" altLang="hu-HU" sz="2400" dirty="0"/>
              <a:t> </a:t>
            </a:r>
            <a:r>
              <a:rPr kumimoji="0" lang="hu-HU" altLang="hu-HU" sz="2400" b="0" i="0"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word</a:t>
            </a:r>
            <a:r>
              <a:rPr kumimoji="0" lang="hu-HU" altLang="hu-HU" sz="2400" b="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formátumú beszámolót nyújt be. A beszámoló elkészítésével kapcsolatos tájékoztató és formanyomtatvány az egyesület www.btge.hu honlapjáról letölthető.</a:t>
            </a:r>
            <a:endParaRPr kumimoji="0" lang="hu-HU" altLang="hu-HU" sz="2400" b="0" i="0" strike="noStrike" cap="none" normalizeH="0" baseline="0" dirty="0">
              <a:ln>
                <a:noFill/>
              </a:ln>
              <a:effectLst/>
            </a:endParaRPr>
          </a:p>
        </p:txBody>
      </p:sp>
    </p:spTree>
    <p:extLst>
      <p:ext uri="{BB962C8B-B14F-4D97-AF65-F5344CB8AC3E}">
        <p14:creationId xmlns:p14="http://schemas.microsoft.com/office/powerpoint/2010/main" val="14911278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164E7A2-2322-009D-0DFD-F4A595088C0F}"/>
              </a:ext>
            </a:extLst>
          </p:cNvPr>
          <p:cNvSpPr>
            <a:spLocks noGrp="1"/>
          </p:cNvSpPr>
          <p:nvPr>
            <p:ph type="title"/>
          </p:nvPr>
        </p:nvSpPr>
        <p:spPr>
          <a:xfrm>
            <a:off x="457200" y="476672"/>
            <a:ext cx="8229600" cy="576064"/>
          </a:xfrm>
        </p:spPr>
        <p:txBody>
          <a:bodyPr>
            <a:noAutofit/>
          </a:bodyPr>
          <a:lstStyle/>
          <a:p>
            <a:r>
              <a:rPr lang="hu-HU" sz="4500" dirty="0"/>
              <a:t>Tartalmi értékelési szempontok</a:t>
            </a:r>
          </a:p>
        </p:txBody>
      </p:sp>
      <p:sp>
        <p:nvSpPr>
          <p:cNvPr id="3" name="Tartalom helye 2">
            <a:extLst>
              <a:ext uri="{FF2B5EF4-FFF2-40B4-BE49-F238E27FC236}">
                <a16:creationId xmlns:a16="http://schemas.microsoft.com/office/drawing/2014/main" id="{6D7E8901-268F-C119-70FE-822EB465C108}"/>
              </a:ext>
            </a:extLst>
          </p:cNvPr>
          <p:cNvSpPr>
            <a:spLocks noGrp="1"/>
          </p:cNvSpPr>
          <p:nvPr>
            <p:ph idx="1"/>
          </p:nvPr>
        </p:nvSpPr>
        <p:spPr>
          <a:xfrm>
            <a:off x="251520" y="692696"/>
            <a:ext cx="8435280" cy="5976664"/>
          </a:xfrm>
        </p:spPr>
        <p:txBody>
          <a:bodyPr>
            <a:normAutofit lnSpcReduction="10000"/>
          </a:bodyPr>
          <a:lstStyle/>
          <a:p>
            <a:pPr marL="548640" lvl="4" indent="0" algn="just">
              <a:buSzPct val="95000"/>
              <a:buNone/>
            </a:pPr>
            <a:endParaRPr lang="hu-HU" sz="2400" dirty="0">
              <a:effectLst/>
              <a:latin typeface="Calibri" panose="020F0502020204030204" pitchFamily="34" charset="0"/>
              <a:ea typeface="Calibri" panose="020F0502020204030204" pitchFamily="34" charset="0"/>
              <a:cs typeface="Times New Roman" panose="02020603050405020304" pitchFamily="18" charset="0"/>
            </a:endParaRPr>
          </a:p>
          <a:p>
            <a:pPr marL="822960" lvl="4" indent="-274320">
              <a:buSzPct val="95000"/>
            </a:pPr>
            <a:r>
              <a:rPr lang="hu-HU" sz="2600" dirty="0">
                <a:effectLst/>
                <a:latin typeface="+mj-lt"/>
                <a:ea typeface="Times New Roman" panose="02020603050405020304" pitchFamily="18" charset="0"/>
              </a:rPr>
              <a:t>Támogatási kérelem benyújtása előtt, részt vett a Borsod-Torna-Gömör Egyesület által biztosított konzultáción és az erről szóló igazolást benyújtja a pályázathoz</a:t>
            </a:r>
          </a:p>
          <a:p>
            <a:pPr marL="822960" lvl="4" indent="-274320">
              <a:buSzPct val="95000"/>
            </a:pPr>
            <a:r>
              <a:rPr lang="hu-HU" sz="2600" dirty="0">
                <a:effectLst/>
                <a:latin typeface="+mj-lt"/>
                <a:ea typeface="Times New Roman" panose="02020603050405020304" pitchFamily="18" charset="0"/>
              </a:rPr>
              <a:t>A támogatást igénylő vállalja, hogy a projektet a záró kifizetési igénylés benyújtásáig bemutatja, népszerűsíti a Borsod-Torna-Gömör Egyesület térségi kiadványban BTGE Arculati Kézikönyv szerint</a:t>
            </a:r>
          </a:p>
          <a:p>
            <a:pPr marL="1291590" lvl="6" indent="-285750">
              <a:buSzPct val="95000"/>
              <a:buFont typeface="Wingdings" panose="05000000000000000000" pitchFamily="2" charset="2"/>
              <a:buChar char="Ø"/>
            </a:pPr>
            <a:r>
              <a:rPr lang="hu-HU" sz="2600" dirty="0" err="1">
                <a:effectLst/>
                <a:latin typeface="+mj-lt"/>
                <a:ea typeface="Times New Roman" panose="02020603050405020304" pitchFamily="18" charset="0"/>
              </a:rPr>
              <a:t>BTGE„Térségi</a:t>
            </a:r>
            <a:r>
              <a:rPr lang="hu-HU" sz="2600" dirty="0">
                <a:effectLst/>
                <a:latin typeface="+mj-lt"/>
                <a:ea typeface="Times New Roman" panose="02020603050405020304" pitchFamily="18" charset="0"/>
              </a:rPr>
              <a:t> </a:t>
            </a:r>
            <a:r>
              <a:rPr lang="hu-HU" sz="2600" dirty="0" err="1">
                <a:effectLst/>
                <a:latin typeface="+mj-lt"/>
                <a:ea typeface="Times New Roman" panose="02020603050405020304" pitchFamily="18" charset="0"/>
              </a:rPr>
              <a:t>Kalauz”kiadvány</a:t>
            </a:r>
            <a:r>
              <a:rPr lang="hu-HU" sz="2600" dirty="0">
                <a:effectLst/>
                <a:latin typeface="+mj-lt"/>
                <a:ea typeface="Times New Roman" panose="02020603050405020304" pitchFamily="18" charset="0"/>
              </a:rPr>
              <a:t> legalább 50 db betétlap</a:t>
            </a:r>
            <a:endParaRPr lang="hu-HU" sz="2600" dirty="0">
              <a:latin typeface="+mj-lt"/>
              <a:ea typeface="Calibri" panose="020F0502020204030204" pitchFamily="34" charset="0"/>
              <a:cs typeface="Times New Roman" panose="02020603050405020304" pitchFamily="18" charset="0"/>
            </a:endParaRPr>
          </a:p>
          <a:p>
            <a:pPr marL="822960" lvl="4" indent="-274320">
              <a:buSzPct val="95000"/>
            </a:pPr>
            <a:r>
              <a:rPr lang="hu-HU" sz="2600" dirty="0">
                <a:effectLst/>
                <a:latin typeface="+mj-lt"/>
                <a:ea typeface="Times New Roman" panose="02020603050405020304" pitchFamily="18" charset="0"/>
              </a:rPr>
              <a:t>A fejlesztés megvalósításának helye a kedvezményezett települések besorolásáról és a besorolás feltételrendszeréről szóló 105/2015. (VI.23.) Korm. rendelet alapján</a:t>
            </a:r>
          </a:p>
          <a:p>
            <a:pPr marL="822960" lvl="4" indent="-274320">
              <a:buSzPct val="95000"/>
            </a:pPr>
            <a:endParaRPr lang="hu-HU" sz="1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967727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D821436-87A5-EAAF-2E6B-4EC07AFB6A8C}"/>
              </a:ext>
            </a:extLst>
          </p:cNvPr>
          <p:cNvSpPr>
            <a:spLocks noGrp="1"/>
          </p:cNvSpPr>
          <p:nvPr>
            <p:ph type="title"/>
          </p:nvPr>
        </p:nvSpPr>
        <p:spPr>
          <a:xfrm>
            <a:off x="457200" y="404664"/>
            <a:ext cx="8229600" cy="792088"/>
          </a:xfrm>
        </p:spPr>
        <p:txBody>
          <a:bodyPr>
            <a:normAutofit/>
          </a:bodyPr>
          <a:lstStyle/>
          <a:p>
            <a:r>
              <a:rPr lang="hu-HU" sz="4500" dirty="0"/>
              <a:t>Tartalmi értékelési szempontok</a:t>
            </a:r>
          </a:p>
        </p:txBody>
      </p:sp>
      <p:sp>
        <p:nvSpPr>
          <p:cNvPr id="3" name="Tartalom helye 2">
            <a:extLst>
              <a:ext uri="{FF2B5EF4-FFF2-40B4-BE49-F238E27FC236}">
                <a16:creationId xmlns:a16="http://schemas.microsoft.com/office/drawing/2014/main" id="{1900FBF2-8C73-C55F-79DB-32D67E0AE282}"/>
              </a:ext>
            </a:extLst>
          </p:cNvPr>
          <p:cNvSpPr>
            <a:spLocks noGrp="1"/>
          </p:cNvSpPr>
          <p:nvPr>
            <p:ph idx="1"/>
          </p:nvPr>
        </p:nvSpPr>
        <p:spPr>
          <a:xfrm>
            <a:off x="457200" y="1412776"/>
            <a:ext cx="8229600" cy="5256584"/>
          </a:xfrm>
        </p:spPr>
        <p:txBody>
          <a:bodyPr>
            <a:normAutofit/>
          </a:bodyPr>
          <a:lstStyle/>
          <a:p>
            <a:pPr lvl="1"/>
            <a:r>
              <a:rPr lang="hu-HU" dirty="0"/>
              <a:t>A kedvezményezett vállalja a Borsod-Torna-Gömör Egyesület által szervezett rendezvényen való részvételt a fenntartási időszak végéig.</a:t>
            </a:r>
          </a:p>
          <a:p>
            <a:pPr marL="393192" lvl="1" indent="0">
              <a:buNone/>
            </a:pPr>
            <a:endParaRPr lang="hu-HU" dirty="0">
              <a:effectLst/>
              <a:latin typeface="Calibri" panose="020F0502020204030204" pitchFamily="34" charset="0"/>
              <a:ea typeface="Calibri" panose="020F0502020204030204" pitchFamily="34" charset="0"/>
              <a:cs typeface="Times New Roman" panose="02020603050405020304" pitchFamily="18" charset="0"/>
            </a:endParaRPr>
          </a:p>
          <a:p>
            <a:pPr lvl="1"/>
            <a:r>
              <a:rPr lang="hu-HU" dirty="0"/>
              <a:t>Védjegyhálózaton belüli Együttműködés </a:t>
            </a:r>
          </a:p>
          <a:p>
            <a:pPr lvl="1"/>
            <a:endParaRPr lang="hu-H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94193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CC1624A-5E17-2707-D0AD-671587C540E8}"/>
              </a:ext>
            </a:extLst>
          </p:cNvPr>
          <p:cNvSpPr>
            <a:spLocks noGrp="1"/>
          </p:cNvSpPr>
          <p:nvPr>
            <p:ph type="title"/>
          </p:nvPr>
        </p:nvSpPr>
        <p:spPr>
          <a:xfrm>
            <a:off x="457200" y="404664"/>
            <a:ext cx="8229600" cy="648072"/>
          </a:xfrm>
        </p:spPr>
        <p:txBody>
          <a:bodyPr>
            <a:normAutofit fontScale="90000"/>
          </a:bodyPr>
          <a:lstStyle/>
          <a:p>
            <a:r>
              <a:rPr lang="hu-HU" dirty="0"/>
              <a:t>Műveletterv</a:t>
            </a:r>
          </a:p>
        </p:txBody>
      </p:sp>
      <p:sp>
        <p:nvSpPr>
          <p:cNvPr id="3" name="Tartalom helye 2">
            <a:extLst>
              <a:ext uri="{FF2B5EF4-FFF2-40B4-BE49-F238E27FC236}">
                <a16:creationId xmlns:a16="http://schemas.microsoft.com/office/drawing/2014/main" id="{97D58CC3-350E-419B-5019-B5B043B46808}"/>
              </a:ext>
            </a:extLst>
          </p:cNvPr>
          <p:cNvSpPr>
            <a:spLocks noGrp="1"/>
          </p:cNvSpPr>
          <p:nvPr>
            <p:ph idx="1"/>
          </p:nvPr>
        </p:nvSpPr>
        <p:spPr>
          <a:xfrm>
            <a:off x="457200" y="1124744"/>
            <a:ext cx="8229600" cy="5805264"/>
          </a:xfrm>
        </p:spPr>
        <p:txBody>
          <a:bodyPr>
            <a:normAutofit/>
          </a:bodyPr>
          <a:lstStyle/>
          <a:p>
            <a:r>
              <a:rPr lang="hu-HU" sz="2400" b="1" u="sng" dirty="0">
                <a:solidFill>
                  <a:srgbClr val="365F91"/>
                </a:solidFill>
                <a:effectLst/>
                <a:latin typeface="+mj-lt"/>
                <a:ea typeface="Times New Roman" panose="02020603050405020304" pitchFamily="18" charset="0"/>
                <a:cs typeface="Times New Roman" panose="02020603050405020304" pitchFamily="18" charset="0"/>
              </a:rPr>
              <a:t>I. Vezetői összefoglaló</a:t>
            </a:r>
          </a:p>
          <a:p>
            <a:pPr marL="0" indent="0">
              <a:buNone/>
            </a:pPr>
            <a:endParaRPr lang="hu-HU" sz="2400" b="1" u="sng" dirty="0">
              <a:solidFill>
                <a:srgbClr val="365F91"/>
              </a:solidFill>
              <a:effectLst/>
              <a:latin typeface="+mj-lt"/>
              <a:ea typeface="Times New Roman" panose="02020603050405020304" pitchFamily="18" charset="0"/>
              <a:cs typeface="Times New Roman" panose="02020603050405020304" pitchFamily="18" charset="0"/>
            </a:endParaRPr>
          </a:p>
          <a:p>
            <a:r>
              <a:rPr lang="hu-HU" sz="2400" b="1" u="sng" dirty="0">
                <a:solidFill>
                  <a:srgbClr val="365F91"/>
                </a:solidFill>
                <a:effectLst/>
                <a:latin typeface="+mj-lt"/>
                <a:ea typeface="Times New Roman" panose="02020603050405020304" pitchFamily="18" charset="0"/>
                <a:cs typeface="Times New Roman" panose="02020603050405020304" pitchFamily="18" charset="0"/>
              </a:rPr>
              <a:t>II. Megalapozottság</a:t>
            </a:r>
            <a:endParaRPr lang="hu-HU" sz="2400" b="1" u="sng" dirty="0">
              <a:solidFill>
                <a:srgbClr val="365F91"/>
              </a:solidFill>
              <a:latin typeface="+mj-lt"/>
              <a:ea typeface="Times New Roman" panose="02020603050405020304" pitchFamily="18" charset="0"/>
              <a:cs typeface="Times New Roman" panose="02020603050405020304" pitchFamily="18" charset="0"/>
            </a:endParaRPr>
          </a:p>
          <a:p>
            <a:r>
              <a:rPr lang="hu-HU" dirty="0">
                <a:effectLst/>
                <a:latin typeface="+mj-lt"/>
                <a:ea typeface="Microsoft Sans Serif" panose="020B0604020202020204" pitchFamily="34" charset="0"/>
              </a:rPr>
              <a:t>Mutassa be vállalkozását! </a:t>
            </a:r>
          </a:p>
          <a:p>
            <a:pPr lvl="0"/>
            <a:r>
              <a:rPr lang="hu-HU" sz="2400" dirty="0">
                <a:latin typeface="+mj-lt"/>
                <a:ea typeface="Microsoft Sans Serif" panose="020B0604020202020204" pitchFamily="34" charset="0"/>
              </a:rPr>
              <a:t>Vállalkozása milyen szerepet tölt be a Borsod-Torna-Gömör Kincsei Egyesülettel kötött védjegyhasználati szerződésen kívüli szakmai szervezetben?</a:t>
            </a:r>
          </a:p>
          <a:p>
            <a:pPr lvl="0"/>
            <a:r>
              <a:rPr lang="hu-HU" sz="2400" dirty="0">
                <a:latin typeface="+mj-lt"/>
                <a:ea typeface="Microsoft Sans Serif" panose="020B0604020202020204" pitchFamily="34" charset="0"/>
              </a:rPr>
              <a:t>Igazolja, hogy vállalkozása mennyi árbevétellel rendelkezett előző lezárt üzleti évben a védjegyes termékkel/szolgáltatással kapcsolatban! Szálláshely szolgáltatás esetén igazolja a vendégéjszakák számát. Továbbá indokolja meg, hogy a jelen fejlesztés miként járul hozzá az árbevétel növekedéséhez a jövőben.</a:t>
            </a:r>
          </a:p>
          <a:p>
            <a:pPr marL="393192" lvl="1" indent="0" algn="just">
              <a:buNone/>
            </a:pPr>
            <a:endParaRPr lang="hu-HU" sz="2000" dirty="0">
              <a:effectLst/>
              <a:latin typeface="+mj-lt"/>
              <a:ea typeface="Microsoft Sans Serif" panose="020B0604020202020204" pitchFamily="34" charset="0"/>
            </a:endParaRPr>
          </a:p>
          <a:p>
            <a:pPr lvl="1"/>
            <a:endParaRPr lang="hu-HU" sz="1800" dirty="0">
              <a:latin typeface="Arial" panose="020B0604020202020204" pitchFamily="34" charset="0"/>
              <a:ea typeface="Microsoft Sans Serif" panose="020B0604020202020204" pitchFamily="34" charset="0"/>
            </a:endParaRPr>
          </a:p>
          <a:p>
            <a:pPr marL="393192" lvl="1" indent="0">
              <a:buNone/>
            </a:pPr>
            <a:endParaRPr lang="hu-HU" dirty="0"/>
          </a:p>
        </p:txBody>
      </p:sp>
    </p:spTree>
    <p:extLst>
      <p:ext uri="{BB962C8B-B14F-4D97-AF65-F5344CB8AC3E}">
        <p14:creationId xmlns:p14="http://schemas.microsoft.com/office/powerpoint/2010/main" val="11555031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B4678E5-0F0D-DB19-9417-5CA6C90AF876}"/>
              </a:ext>
            </a:extLst>
          </p:cNvPr>
          <p:cNvSpPr>
            <a:spLocks noGrp="1"/>
          </p:cNvSpPr>
          <p:nvPr>
            <p:ph type="title"/>
          </p:nvPr>
        </p:nvSpPr>
        <p:spPr>
          <a:xfrm>
            <a:off x="944452" y="533400"/>
            <a:ext cx="8229600" cy="348648"/>
          </a:xfrm>
        </p:spPr>
        <p:txBody>
          <a:bodyPr>
            <a:noAutofit/>
          </a:bodyPr>
          <a:lstStyle/>
          <a:p>
            <a:r>
              <a:rPr lang="hu-HU" sz="4800" dirty="0"/>
              <a:t>Műveletterv</a:t>
            </a:r>
            <a:endParaRPr lang="hu-HU" sz="4500" dirty="0"/>
          </a:p>
        </p:txBody>
      </p:sp>
      <p:sp>
        <p:nvSpPr>
          <p:cNvPr id="3" name="Tartalom helye 2">
            <a:extLst>
              <a:ext uri="{FF2B5EF4-FFF2-40B4-BE49-F238E27FC236}">
                <a16:creationId xmlns:a16="http://schemas.microsoft.com/office/drawing/2014/main" id="{07BCE8ED-6578-79B0-5A7B-99A75880B25E}"/>
              </a:ext>
            </a:extLst>
          </p:cNvPr>
          <p:cNvSpPr>
            <a:spLocks noGrp="1"/>
          </p:cNvSpPr>
          <p:nvPr>
            <p:ph idx="1"/>
          </p:nvPr>
        </p:nvSpPr>
        <p:spPr>
          <a:xfrm>
            <a:off x="457200" y="980728"/>
            <a:ext cx="8229600" cy="5343872"/>
          </a:xfrm>
        </p:spPr>
        <p:txBody>
          <a:bodyPr>
            <a:normAutofit fontScale="92500" lnSpcReduction="20000"/>
          </a:bodyPr>
          <a:lstStyle/>
          <a:p>
            <a:r>
              <a:rPr lang="hu-HU" sz="2400" b="1" u="sng" dirty="0">
                <a:solidFill>
                  <a:srgbClr val="365F91"/>
                </a:solidFill>
                <a:latin typeface="+mj-lt"/>
                <a:cs typeface="Times New Roman" panose="02020603050405020304" pitchFamily="18" charset="0"/>
              </a:rPr>
              <a:t>III. Fenntarthatóság</a:t>
            </a:r>
          </a:p>
          <a:p>
            <a:pPr lvl="0"/>
            <a:r>
              <a:rPr lang="hu-HU" sz="2400" dirty="0">
                <a:latin typeface="+mj-lt"/>
                <a:ea typeface="Microsoft Sans Serif" panose="020B0604020202020204" pitchFamily="34" charset="0"/>
              </a:rPr>
              <a:t>A műveletnek részét képezi megújuló energiaforrást hasznosító technológia kialakítása vagy fejlesztése (pl.: napelem, napkollektor, biomassza kazán, hőszivattyú)? </a:t>
            </a:r>
          </a:p>
          <a:p>
            <a:r>
              <a:rPr lang="hu-HU" sz="2400" dirty="0">
                <a:latin typeface="+mj-lt"/>
                <a:ea typeface="Microsoft Sans Serif" panose="020B0604020202020204" pitchFamily="34" charset="0"/>
              </a:rPr>
              <a:t>Ismertesse, hogy vállalkozása 2013. január 1. után elnyert, európai uniós és/vagy hazai támogatásból megvalósított, sikeresen lezárt fejlesztéssel vagy beruházással rendelkezik-e. Amennyiben igen, kérjük, csatolja a megvalósítás és az elszámolás sikerességét igazoló dokumentumokat.</a:t>
            </a:r>
          </a:p>
          <a:p>
            <a:pPr lvl="0"/>
            <a:endParaRPr lang="hu-HU" sz="2400" dirty="0">
              <a:latin typeface="+mj-lt"/>
              <a:ea typeface="Microsoft Sans Serif" panose="020B0604020202020204" pitchFamily="34" charset="0"/>
            </a:endParaRPr>
          </a:p>
          <a:p>
            <a:pPr marL="185420" indent="0" algn="just">
              <a:buNone/>
            </a:pPr>
            <a:endParaRPr lang="hu-HU" sz="2400" dirty="0">
              <a:latin typeface="+mj-lt"/>
              <a:ea typeface="Microsoft Sans Serif" panose="020B0604020202020204" pitchFamily="34" charset="0"/>
            </a:endParaRPr>
          </a:p>
          <a:p>
            <a:pPr algn="just">
              <a:lnSpc>
                <a:spcPct val="115000"/>
              </a:lnSpc>
              <a:spcBef>
                <a:spcPts val="200"/>
              </a:spcBef>
            </a:pPr>
            <a:r>
              <a:rPr lang="hu-HU" sz="2400" b="1" u="sng" dirty="0">
                <a:solidFill>
                  <a:srgbClr val="365F91"/>
                </a:solidFill>
                <a:effectLst/>
                <a:latin typeface="+mj-lt"/>
                <a:ea typeface="Times New Roman" panose="02020603050405020304" pitchFamily="18" charset="0"/>
                <a:cs typeface="Times New Roman" panose="02020603050405020304" pitchFamily="18" charset="0"/>
              </a:rPr>
              <a:t>IV. Kommunikáció</a:t>
            </a:r>
            <a:endParaRPr lang="hu-HU" sz="2400" b="1" dirty="0">
              <a:solidFill>
                <a:srgbClr val="365F91"/>
              </a:solidFill>
              <a:effectLst/>
              <a:latin typeface="+mj-lt"/>
              <a:ea typeface="Times New Roman" panose="02020603050405020304" pitchFamily="18" charset="0"/>
              <a:cs typeface="Times New Roman" panose="02020603050405020304" pitchFamily="18" charset="0"/>
            </a:endParaRPr>
          </a:p>
          <a:p>
            <a:pPr lvl="0"/>
            <a:r>
              <a:rPr lang="hu-HU" sz="2400" dirty="0">
                <a:latin typeface="+mj-lt"/>
                <a:ea typeface="Microsoft Sans Serif" panose="020B0604020202020204" pitchFamily="34" charset="0"/>
              </a:rPr>
              <a:t>A védjegyes tevékenységét jelenleg milyen kommunikációs felületeken mutatja be? (saját honlap, facebook, média megjelenés, egyéb) Válaszában adja meg a pontos elérhetőségét az online felületeknek. </a:t>
            </a:r>
          </a:p>
          <a:p>
            <a:pPr marL="0" indent="0">
              <a:buNone/>
            </a:pPr>
            <a:r>
              <a:rPr lang="hu-HU" sz="2800" dirty="0"/>
              <a:t> </a:t>
            </a:r>
          </a:p>
          <a:p>
            <a:pPr marL="393192" lvl="1" indent="0">
              <a:buNone/>
            </a:pPr>
            <a:endParaRPr lang="hu-HU" dirty="0"/>
          </a:p>
        </p:txBody>
      </p:sp>
    </p:spTree>
    <p:extLst>
      <p:ext uri="{BB962C8B-B14F-4D97-AF65-F5344CB8AC3E}">
        <p14:creationId xmlns:p14="http://schemas.microsoft.com/office/powerpoint/2010/main" val="25639107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8C09EBD-B428-CD1E-FF2A-38FA1A1BFB86}"/>
              </a:ext>
            </a:extLst>
          </p:cNvPr>
          <p:cNvSpPr>
            <a:spLocks noGrp="1"/>
          </p:cNvSpPr>
          <p:nvPr>
            <p:ph type="title"/>
          </p:nvPr>
        </p:nvSpPr>
        <p:spPr/>
        <p:txBody>
          <a:bodyPr>
            <a:normAutofit/>
          </a:bodyPr>
          <a:lstStyle/>
          <a:p>
            <a:r>
              <a:rPr lang="hu-HU" sz="4500" dirty="0"/>
              <a:t>A kiválasztás menete</a:t>
            </a:r>
          </a:p>
        </p:txBody>
      </p:sp>
      <p:sp>
        <p:nvSpPr>
          <p:cNvPr id="3" name="Tartalom helye 2">
            <a:extLst>
              <a:ext uri="{FF2B5EF4-FFF2-40B4-BE49-F238E27FC236}">
                <a16:creationId xmlns:a16="http://schemas.microsoft.com/office/drawing/2014/main" id="{63606742-4BB6-1B87-1076-B09437052D35}"/>
              </a:ext>
            </a:extLst>
          </p:cNvPr>
          <p:cNvSpPr>
            <a:spLocks noGrp="1"/>
          </p:cNvSpPr>
          <p:nvPr>
            <p:ph idx="1"/>
          </p:nvPr>
        </p:nvSpPr>
        <p:spPr/>
        <p:txBody>
          <a:bodyPr>
            <a:normAutofit/>
          </a:bodyPr>
          <a:lstStyle/>
          <a:p>
            <a:pPr algn="just"/>
            <a:r>
              <a:rPr lang="hu-HU" sz="2400" dirty="0">
                <a:latin typeface="Calibri" panose="020F0502020204030204" pitchFamily="34" charset="0"/>
                <a:ea typeface="Calibri" panose="020F0502020204030204" pitchFamily="34" charset="0"/>
                <a:cs typeface="Calibri" panose="020F0502020204030204" pitchFamily="34" charset="0"/>
              </a:rPr>
              <a:t>A Tartalmi és a projektterv értékelése alapján </a:t>
            </a:r>
            <a:r>
              <a:rPr lang="hu-HU" sz="2400" b="1" dirty="0">
                <a:latin typeface="Calibri" panose="020F0502020204030204" pitchFamily="34" charset="0"/>
                <a:ea typeface="Calibri" panose="020F0502020204030204" pitchFamily="34" charset="0"/>
                <a:cs typeface="Calibri" panose="020F0502020204030204" pitchFamily="34" charset="0"/>
              </a:rPr>
              <a:t>minimum 65 pont feletti pályázatok </a:t>
            </a:r>
            <a:r>
              <a:rPr lang="hu-HU" sz="2400" dirty="0">
                <a:latin typeface="Calibri" panose="020F0502020204030204" pitchFamily="34" charset="0"/>
                <a:ea typeface="Calibri" panose="020F0502020204030204" pitchFamily="34" charset="0"/>
                <a:cs typeface="Calibri" panose="020F0502020204030204" pitchFamily="34" charset="0"/>
              </a:rPr>
              <a:t>kerülnek értékelésre és a Helyi Bíráló Bizottság dönti el a támogatási rangsort, melyet az Irányító Hatóság részére irányítunk.</a:t>
            </a:r>
          </a:p>
        </p:txBody>
      </p:sp>
    </p:spTree>
    <p:extLst>
      <p:ext uri="{BB962C8B-B14F-4D97-AF65-F5344CB8AC3E}">
        <p14:creationId xmlns:p14="http://schemas.microsoft.com/office/powerpoint/2010/main" val="36875381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3B60EE5-064D-EBB2-CEF4-0D317543594B}"/>
              </a:ext>
            </a:extLst>
          </p:cNvPr>
          <p:cNvSpPr>
            <a:spLocks noGrp="1"/>
          </p:cNvSpPr>
          <p:nvPr>
            <p:ph type="title"/>
          </p:nvPr>
        </p:nvSpPr>
        <p:spPr>
          <a:xfrm>
            <a:off x="457200" y="533400"/>
            <a:ext cx="8229600" cy="1743472"/>
          </a:xfrm>
        </p:spPr>
        <p:txBody>
          <a:bodyPr>
            <a:normAutofit/>
          </a:bodyPr>
          <a:lstStyle/>
          <a:p>
            <a:r>
              <a:rPr lang="hu-HU" sz="4500" dirty="0">
                <a:solidFill>
                  <a:schemeClr val="tx2"/>
                </a:solidFill>
                <a:latin typeface="Calibri" panose="020F0502020204030204" pitchFamily="34" charset="0"/>
                <a:ea typeface="Calibri" panose="020F0502020204030204" pitchFamily="34" charset="0"/>
                <a:cs typeface="Calibri" panose="020F0502020204030204" pitchFamily="34" charset="0"/>
              </a:rPr>
              <a:t>További fontos információk:</a:t>
            </a:r>
            <a:br>
              <a:rPr lang="hu-HU" sz="5400" dirty="0">
                <a:solidFill>
                  <a:schemeClr val="tx2"/>
                </a:solidFill>
                <a:latin typeface="+mj-lt"/>
                <a:ea typeface="+mj-ea"/>
                <a:cs typeface="+mj-cs"/>
              </a:rPr>
            </a:br>
            <a:endParaRPr lang="hu-HU" dirty="0"/>
          </a:p>
        </p:txBody>
      </p:sp>
      <p:sp>
        <p:nvSpPr>
          <p:cNvPr id="3" name="Tartalom helye 2">
            <a:extLst>
              <a:ext uri="{FF2B5EF4-FFF2-40B4-BE49-F238E27FC236}">
                <a16:creationId xmlns:a16="http://schemas.microsoft.com/office/drawing/2014/main" id="{44D2908D-3493-5081-803C-675E45EC67B2}"/>
              </a:ext>
            </a:extLst>
          </p:cNvPr>
          <p:cNvSpPr>
            <a:spLocks noGrp="1"/>
          </p:cNvSpPr>
          <p:nvPr>
            <p:ph idx="1"/>
          </p:nvPr>
        </p:nvSpPr>
        <p:spPr/>
        <p:txBody>
          <a:bodyPr/>
          <a:lstStyle/>
          <a:p>
            <a:pPr marL="0" indent="0">
              <a:buNone/>
            </a:pPr>
            <a:r>
              <a:rPr lang="hu-HU" sz="2400" b="1" u="sng" dirty="0">
                <a:latin typeface="Calibri" panose="020F0502020204030204" pitchFamily="34" charset="0"/>
                <a:ea typeface="Calibri" panose="020F0502020204030204" pitchFamily="34" charset="0"/>
                <a:cs typeface="Calibri" panose="020F0502020204030204" pitchFamily="34" charset="0"/>
              </a:rPr>
              <a:t>Megvalósítási idő: </a:t>
            </a:r>
            <a:r>
              <a:rPr lang="hu-HU" sz="2400" dirty="0">
                <a:effectLst/>
                <a:latin typeface="Calibri" panose="020F0502020204030204" pitchFamily="34" charset="0"/>
                <a:ea typeface="Calibri" panose="020F0502020204030204" pitchFamily="34" charset="0"/>
                <a:cs typeface="Calibri" panose="020F0502020204030204" pitchFamily="34" charset="0"/>
              </a:rPr>
              <a:t>A támogatási okirat véglegessé válásától számított legfeljebb</a:t>
            </a:r>
            <a:r>
              <a:rPr lang="hu-HU" sz="2400"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 </a:t>
            </a:r>
            <a:r>
              <a:rPr lang="hu-HU" sz="2400" b="1" u="sng" dirty="0">
                <a:effectLst/>
                <a:latin typeface="Calibri" panose="020F0502020204030204" pitchFamily="34" charset="0"/>
                <a:ea typeface="Calibri" panose="020F0502020204030204" pitchFamily="34" charset="0"/>
                <a:cs typeface="Calibri" panose="020F0502020204030204" pitchFamily="34" charset="0"/>
              </a:rPr>
              <a:t>24 hónap.</a:t>
            </a:r>
          </a:p>
          <a:p>
            <a:pPr marL="0" indent="0" algn="just">
              <a:buNone/>
            </a:pPr>
            <a:endParaRPr lang="hu-HU" sz="2400" b="1" u="sng"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hu-HU" sz="1800" dirty="0"/>
          </a:p>
        </p:txBody>
      </p:sp>
    </p:spTree>
    <p:extLst>
      <p:ext uri="{BB962C8B-B14F-4D97-AF65-F5344CB8AC3E}">
        <p14:creationId xmlns:p14="http://schemas.microsoft.com/office/powerpoint/2010/main" val="371998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704088"/>
            <a:ext cx="8229600" cy="708688"/>
          </a:xfrm>
        </p:spPr>
        <p:txBody>
          <a:bodyPr>
            <a:noAutofit/>
          </a:bodyPr>
          <a:lstStyle/>
          <a:p>
            <a:r>
              <a:rPr lang="hu-HU" sz="4500" dirty="0"/>
              <a:t>Rövid összefoglaló</a:t>
            </a:r>
          </a:p>
        </p:txBody>
      </p:sp>
      <p:pic>
        <p:nvPicPr>
          <p:cNvPr id="5" name="Tartalom helye 4">
            <a:extLst>
              <a:ext uri="{FF2B5EF4-FFF2-40B4-BE49-F238E27FC236}">
                <a16:creationId xmlns:a16="http://schemas.microsoft.com/office/drawing/2014/main" id="{5FA0C13A-7E71-EEF3-ABFE-74BA2FECB45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43808" y="3212976"/>
            <a:ext cx="3295650" cy="3267075"/>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8" name="Szövegdoboz 7">
            <a:extLst>
              <a:ext uri="{FF2B5EF4-FFF2-40B4-BE49-F238E27FC236}">
                <a16:creationId xmlns:a16="http://schemas.microsoft.com/office/drawing/2014/main" id="{439A532D-979E-9C7B-A1DF-6449C444CD9F}"/>
              </a:ext>
            </a:extLst>
          </p:cNvPr>
          <p:cNvSpPr txBox="1"/>
          <p:nvPr/>
        </p:nvSpPr>
        <p:spPr>
          <a:xfrm>
            <a:off x="457200" y="1795847"/>
            <a:ext cx="8363272" cy="1200329"/>
          </a:xfrm>
          <a:prstGeom prst="rect">
            <a:avLst/>
          </a:prstGeom>
          <a:noFill/>
        </p:spPr>
        <p:txBody>
          <a:bodyPr wrap="square" rtlCol="0">
            <a:spAutoFit/>
          </a:bodyPr>
          <a:lstStyle/>
          <a:p>
            <a:pPr lvl="0">
              <a:tabLst>
                <a:tab pos="457200" algn="l"/>
              </a:tabLst>
            </a:pPr>
            <a:r>
              <a:rPr lang="hu-HU" sz="2400" dirty="0">
                <a:effectLst/>
                <a:latin typeface="+mj-lt"/>
                <a:ea typeface="Times New Roman" panose="02020603050405020304" pitchFamily="18" charset="0"/>
              </a:rPr>
              <a:t>A felhívás célja a helyben előállított termékek és szolgáltatások ismertségének, értékesítésének javulása a Borsod- Torna-Gömör Helyitermék védjegyrendszer erősítésével.</a:t>
            </a:r>
          </a:p>
        </p:txBody>
      </p:sp>
    </p:spTree>
    <p:extLst>
      <p:ext uri="{BB962C8B-B14F-4D97-AF65-F5344CB8AC3E}">
        <p14:creationId xmlns:p14="http://schemas.microsoft.com/office/powerpoint/2010/main" val="23218599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B911F77-1944-AF2C-D96C-A758F0990508}"/>
              </a:ext>
            </a:extLst>
          </p:cNvPr>
          <p:cNvSpPr>
            <a:spLocks noGrp="1"/>
          </p:cNvSpPr>
          <p:nvPr>
            <p:ph type="title"/>
          </p:nvPr>
        </p:nvSpPr>
        <p:spPr>
          <a:xfrm>
            <a:off x="457200" y="188640"/>
            <a:ext cx="8229600" cy="1322947"/>
          </a:xfrm>
        </p:spPr>
        <p:txBody>
          <a:bodyPr>
            <a:normAutofit fontScale="90000"/>
          </a:bodyPr>
          <a:lstStyle/>
          <a:p>
            <a:r>
              <a:rPr lang="hu-HU" dirty="0"/>
              <a:t>Miket kell a LEADER pályázat mellékleteként becsatolni? </a:t>
            </a:r>
          </a:p>
        </p:txBody>
      </p:sp>
      <p:sp>
        <p:nvSpPr>
          <p:cNvPr id="3" name="Tartalom helye 2">
            <a:extLst>
              <a:ext uri="{FF2B5EF4-FFF2-40B4-BE49-F238E27FC236}">
                <a16:creationId xmlns:a16="http://schemas.microsoft.com/office/drawing/2014/main" id="{2389933E-FD58-CF3A-5B90-C06B559705F3}"/>
              </a:ext>
            </a:extLst>
          </p:cNvPr>
          <p:cNvSpPr>
            <a:spLocks noGrp="1"/>
          </p:cNvSpPr>
          <p:nvPr>
            <p:ph idx="1"/>
          </p:nvPr>
        </p:nvSpPr>
        <p:spPr>
          <a:xfrm>
            <a:off x="539552" y="1511587"/>
            <a:ext cx="8229600" cy="5112568"/>
          </a:xfrm>
        </p:spPr>
        <p:txBody>
          <a:bodyPr>
            <a:normAutofit fontScale="25000" lnSpcReduction="20000"/>
          </a:bodyPr>
          <a:lstStyle/>
          <a:p>
            <a:pPr algn="just">
              <a:lnSpc>
                <a:spcPct val="115000"/>
              </a:lnSpc>
              <a:spcAft>
                <a:spcPts val="800"/>
              </a:spcAft>
            </a:pPr>
            <a:r>
              <a:rPr lang="hu-HU" sz="9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Építés esetén:</a:t>
            </a:r>
          </a:p>
          <a:p>
            <a:pPr marL="342900" lvl="0" indent="-342900" algn="just">
              <a:lnSpc>
                <a:spcPct val="115000"/>
              </a:lnSpc>
              <a:spcAft>
                <a:spcPts val="800"/>
              </a:spcAft>
              <a:buFont typeface="Arial" panose="020B0604020202020204" pitchFamily="34" charset="0"/>
              <a:buChar char="-"/>
            </a:pPr>
            <a:r>
              <a:rPr lang="hu-HU" sz="9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az </a:t>
            </a:r>
            <a:r>
              <a:rPr lang="hu-HU" sz="9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építészeti-műszaki tervdokumentáció</a:t>
            </a:r>
            <a:r>
              <a:rPr lang="hu-HU" sz="9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 valamint</a:t>
            </a:r>
            <a:endParaRPr lang="hu-HU" sz="96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15000"/>
              </a:lnSpc>
              <a:spcAft>
                <a:spcPts val="800"/>
              </a:spcAft>
              <a:buFont typeface="Arial" panose="020B0604020202020204" pitchFamily="34" charset="0"/>
              <a:buChar char="-"/>
            </a:pPr>
            <a:r>
              <a:rPr lang="hu-HU" sz="9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felhívás melléklete szerinti </a:t>
            </a:r>
            <a:r>
              <a:rPr lang="hu-HU" sz="9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nyilatkozatot az építési tevékenységekről</a:t>
            </a:r>
            <a:r>
              <a:rPr lang="hu-HU" sz="9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hu-HU" sz="96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15000"/>
              </a:lnSpc>
              <a:spcAft>
                <a:spcPts val="800"/>
              </a:spcAft>
              <a:buFont typeface="Arial" panose="020B0604020202020204" pitchFamily="34" charset="0"/>
              <a:buChar char="-"/>
            </a:pPr>
            <a:r>
              <a:rPr lang="hu-HU" sz="9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akadálymentesítés tevékenység esetén</a:t>
            </a:r>
            <a:r>
              <a:rPr lang="hu-HU" sz="9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az építészeti-műszaki tervdokumentáció mellé csatolni szükséges a </a:t>
            </a:r>
            <a:r>
              <a:rPr lang="hu-HU" sz="9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foglalkoztatási rehabilitációs humán és műszaki szaktanácsadó, és/vagy rehabilitációs környezettervező szakmérnök/szakértő nyilatkozatát </a:t>
            </a:r>
            <a:r>
              <a:rPr lang="hu-HU" sz="9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arról, hogy az akadálymentesítés megfelel a hatályos OTÉK-ben foglalt követelményeknek</a:t>
            </a:r>
          </a:p>
          <a:p>
            <a:pPr algn="just">
              <a:lnSpc>
                <a:spcPct val="115000"/>
              </a:lnSpc>
              <a:spcAft>
                <a:spcPts val="800"/>
              </a:spcAft>
            </a:pPr>
            <a:r>
              <a:rPr lang="hu-HU" sz="9600" b="1" dirty="0">
                <a:solidFill>
                  <a:srgbClr val="000000"/>
                </a:solidFill>
                <a:latin typeface="Calibri" panose="020F0502020204030204" pitchFamily="34" charset="0"/>
                <a:ea typeface="Calibri" panose="020F0502020204030204" pitchFamily="34" charset="0"/>
                <a:cs typeface="Calibri" panose="020F0502020204030204" pitchFamily="34" charset="0"/>
              </a:rPr>
              <a:t>Műveletterv és mellékletei</a:t>
            </a:r>
          </a:p>
          <a:p>
            <a:pPr lvl="1"/>
            <a:endParaRPr lang="hu-HU" dirty="0"/>
          </a:p>
        </p:txBody>
      </p:sp>
    </p:spTree>
    <p:extLst>
      <p:ext uri="{BB962C8B-B14F-4D97-AF65-F5344CB8AC3E}">
        <p14:creationId xmlns:p14="http://schemas.microsoft.com/office/powerpoint/2010/main" val="19345351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C552685E-D156-D7CF-4D46-D79EA8DE5B0E}"/>
              </a:ext>
            </a:extLst>
          </p:cNvPr>
          <p:cNvSpPr>
            <a:spLocks noGrp="1"/>
          </p:cNvSpPr>
          <p:nvPr>
            <p:ph type="title"/>
          </p:nvPr>
        </p:nvSpPr>
        <p:spPr/>
        <p:txBody>
          <a:bodyPr>
            <a:normAutofit fontScale="90000"/>
          </a:bodyPr>
          <a:lstStyle/>
          <a:p>
            <a:r>
              <a:rPr lang="hu-HU" dirty="0"/>
              <a:t>Miket kell a LEADER pályázat mellékleteként becsatolni? </a:t>
            </a:r>
          </a:p>
        </p:txBody>
      </p:sp>
      <p:sp>
        <p:nvSpPr>
          <p:cNvPr id="3" name="Tartalom helye 2">
            <a:extLst>
              <a:ext uri="{FF2B5EF4-FFF2-40B4-BE49-F238E27FC236}">
                <a16:creationId xmlns:a16="http://schemas.microsoft.com/office/drawing/2014/main" id="{8D7056E2-9776-F52F-F50E-11CDD244C8EA}"/>
              </a:ext>
            </a:extLst>
          </p:cNvPr>
          <p:cNvSpPr>
            <a:spLocks noGrp="1"/>
          </p:cNvSpPr>
          <p:nvPr>
            <p:ph idx="1"/>
          </p:nvPr>
        </p:nvSpPr>
        <p:spPr/>
        <p:txBody>
          <a:bodyPr>
            <a:normAutofit lnSpcReduction="10000"/>
          </a:bodyPr>
          <a:lstStyle/>
          <a:p>
            <a:pPr algn="just"/>
            <a:r>
              <a:rPr lang="hu-HU"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beszerzésre kerülő gépekre, eszközökre, technológiákra vonatkozó </a:t>
            </a:r>
            <a:r>
              <a:rPr lang="hu-HU"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 db árajánlat</a:t>
            </a:r>
          </a:p>
          <a:p>
            <a:pPr algn="just"/>
            <a:r>
              <a:rPr lang="hu-HU"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Amennyiben a művelet keretében igényelt támogatási összeg nem éri el a 20 millió Ft-ot, és építéssel járó beruházást tartalmaz, </a:t>
            </a:r>
            <a:r>
              <a:rPr lang="hu-HU"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legalább 4 db olyan fénykép</a:t>
            </a:r>
            <a:r>
              <a:rPr lang="hu-HU"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amelynek készítési dátuma és helye minden kétséget kizáróan megállapítható - akár a fényképről, akár a fájl adatokból -, valamint alkalmas a fejlesztés előtti állapot igazolására.</a:t>
            </a:r>
            <a:endParaRPr lang="hu-HU" sz="2400" dirty="0">
              <a:effectLst/>
              <a:latin typeface="Calibri" panose="020F0502020204030204" pitchFamily="34" charset="0"/>
              <a:ea typeface="Calibri" panose="020F0502020204030204" pitchFamily="34" charset="0"/>
              <a:cs typeface="Calibri" panose="020F0502020204030204" pitchFamily="34" charset="0"/>
            </a:endParaRPr>
          </a:p>
          <a:p>
            <a:pPr algn="just"/>
            <a:r>
              <a:rPr lang="hu-HU"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kedvezményezett az ÁÚF –</a:t>
            </a:r>
            <a:r>
              <a:rPr lang="hu-HU" sz="2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ben</a:t>
            </a:r>
            <a:r>
              <a:rPr lang="hu-HU"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valamint a felhívásban foglaltaknak megfelelőn köteles igazolni a fejlesztés alapjául szolgáló tevékenységhez szükséges ingatlan vonatkozásában a </a:t>
            </a:r>
            <a:r>
              <a:rPr lang="hu-HU"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rendezett tulajdoni és/vagy használati viszonyokat.</a:t>
            </a:r>
            <a:endParaRPr lang="hu-HU" sz="2400" b="1" dirty="0">
              <a:effectLst/>
              <a:latin typeface="Calibri" panose="020F0502020204030204" pitchFamily="34" charset="0"/>
              <a:ea typeface="Calibri" panose="020F0502020204030204" pitchFamily="34" charset="0"/>
              <a:cs typeface="Calibri" panose="020F0502020204030204" pitchFamily="34" charset="0"/>
            </a:endParaRPr>
          </a:p>
          <a:p>
            <a:endParaRPr lang="hu-HU" dirty="0"/>
          </a:p>
          <a:p>
            <a:pPr lvl="1"/>
            <a:endParaRPr lang="hu-HU" dirty="0"/>
          </a:p>
        </p:txBody>
      </p:sp>
    </p:spTree>
    <p:extLst>
      <p:ext uri="{BB962C8B-B14F-4D97-AF65-F5344CB8AC3E}">
        <p14:creationId xmlns:p14="http://schemas.microsoft.com/office/powerpoint/2010/main" val="8567105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CFAB6BE-D2D1-B4E1-0592-5D5F0B16CB57}"/>
              </a:ext>
            </a:extLst>
          </p:cNvPr>
          <p:cNvSpPr>
            <a:spLocks noGrp="1"/>
          </p:cNvSpPr>
          <p:nvPr>
            <p:ph type="title"/>
          </p:nvPr>
        </p:nvSpPr>
        <p:spPr/>
        <p:txBody>
          <a:bodyPr>
            <a:normAutofit fontScale="90000"/>
          </a:bodyPr>
          <a:lstStyle/>
          <a:p>
            <a:r>
              <a:rPr lang="hu-HU" dirty="0"/>
              <a:t>Az árajánlat kötelező tartalmi elemei</a:t>
            </a:r>
          </a:p>
        </p:txBody>
      </p:sp>
      <p:sp>
        <p:nvSpPr>
          <p:cNvPr id="3" name="Tartalom helye 2">
            <a:extLst>
              <a:ext uri="{FF2B5EF4-FFF2-40B4-BE49-F238E27FC236}">
                <a16:creationId xmlns:a16="http://schemas.microsoft.com/office/drawing/2014/main" id="{917FF5A1-513F-272C-6830-53D8FA781905}"/>
              </a:ext>
            </a:extLst>
          </p:cNvPr>
          <p:cNvSpPr>
            <a:spLocks noGrp="1"/>
          </p:cNvSpPr>
          <p:nvPr>
            <p:ph idx="1"/>
          </p:nvPr>
        </p:nvSpPr>
        <p:spPr/>
        <p:txBody>
          <a:bodyPr>
            <a:normAutofit fontScale="55000" lnSpcReduction="20000"/>
          </a:bodyPr>
          <a:lstStyle/>
          <a:p>
            <a:pPr>
              <a:lnSpc>
                <a:spcPct val="107000"/>
              </a:lnSpc>
              <a:spcAft>
                <a:spcPts val="800"/>
              </a:spcAft>
              <a:buNone/>
            </a:pPr>
            <a:r>
              <a:rPr lang="hu-HU" sz="2800" kern="100" dirty="0">
                <a:latin typeface="Calibri" panose="020F0502020204030204" pitchFamily="34" charset="0"/>
                <a:ea typeface="Calibri" panose="020F0502020204030204" pitchFamily="34" charset="0"/>
                <a:cs typeface="Times New Roman" panose="02020603050405020304" pitchFamily="18" charset="0"/>
              </a:rPr>
              <a:t>1. a) az ajánlatkérő neve, címe,</a:t>
            </a:r>
          </a:p>
          <a:p>
            <a:pPr>
              <a:lnSpc>
                <a:spcPct val="107000"/>
              </a:lnSpc>
              <a:spcAft>
                <a:spcPts val="800"/>
              </a:spcAft>
              <a:buNone/>
            </a:pPr>
            <a:r>
              <a:rPr lang="hu-HU" sz="2800" kern="100" dirty="0">
                <a:latin typeface="Calibri" panose="020F0502020204030204" pitchFamily="34" charset="0"/>
                <a:ea typeface="Calibri" panose="020F0502020204030204" pitchFamily="34" charset="0"/>
                <a:cs typeface="Times New Roman" panose="02020603050405020304" pitchFamily="18" charset="0"/>
              </a:rPr>
              <a:t>b) az ajánlattevő neve, címe és adószáma, természetes személy esetén adóazonosító jele,</a:t>
            </a:r>
          </a:p>
          <a:p>
            <a:pPr>
              <a:lnSpc>
                <a:spcPct val="107000"/>
              </a:lnSpc>
              <a:spcAft>
                <a:spcPts val="800"/>
              </a:spcAft>
              <a:buNone/>
            </a:pPr>
            <a:r>
              <a:rPr lang="hu-HU" sz="2800" kern="100" dirty="0">
                <a:latin typeface="Calibri" panose="020F0502020204030204" pitchFamily="34" charset="0"/>
                <a:ea typeface="Calibri" panose="020F0502020204030204" pitchFamily="34" charset="0"/>
                <a:cs typeface="Times New Roman" panose="02020603050405020304" pitchFamily="18" charset="0"/>
              </a:rPr>
              <a:t>c) a tétel műszaki adatai, fizikai méretei, névleges teljesítménye, munkaspecifikus teljesítménye, egyéb jellemző műszaki paraméterei,</a:t>
            </a:r>
          </a:p>
          <a:p>
            <a:pPr>
              <a:lnSpc>
                <a:spcPct val="107000"/>
              </a:lnSpc>
              <a:spcAft>
                <a:spcPts val="800"/>
              </a:spcAft>
              <a:buNone/>
            </a:pPr>
            <a:r>
              <a:rPr lang="hu-HU" sz="2800" kern="100" dirty="0">
                <a:latin typeface="Calibri" panose="020F0502020204030204" pitchFamily="34" charset="0"/>
                <a:ea typeface="Calibri" panose="020F0502020204030204" pitchFamily="34" charset="0"/>
                <a:cs typeface="Times New Roman" panose="02020603050405020304" pitchFamily="18" charset="0"/>
              </a:rPr>
              <a:t>d) a tétel mennyisége és mértékegysége,</a:t>
            </a:r>
          </a:p>
          <a:p>
            <a:pPr>
              <a:lnSpc>
                <a:spcPct val="107000"/>
              </a:lnSpc>
              <a:spcAft>
                <a:spcPts val="800"/>
              </a:spcAft>
              <a:buNone/>
            </a:pPr>
            <a:r>
              <a:rPr lang="hu-HU" sz="2800" kern="100" dirty="0">
                <a:latin typeface="Calibri" panose="020F0502020204030204" pitchFamily="34" charset="0"/>
                <a:ea typeface="Calibri" panose="020F0502020204030204" pitchFamily="34" charset="0"/>
                <a:cs typeface="Times New Roman" panose="02020603050405020304" pitchFamily="18" charset="0"/>
              </a:rPr>
              <a:t>e) a tétel nettó összege, a felszámított áfa és bruttó összeg,</a:t>
            </a:r>
          </a:p>
          <a:p>
            <a:pPr>
              <a:lnSpc>
                <a:spcPct val="107000"/>
              </a:lnSpc>
              <a:spcAft>
                <a:spcPts val="800"/>
              </a:spcAft>
              <a:buNone/>
            </a:pPr>
            <a:r>
              <a:rPr lang="hu-HU" sz="2800" kern="100" dirty="0">
                <a:latin typeface="Calibri" panose="020F0502020204030204" pitchFamily="34" charset="0"/>
                <a:ea typeface="Calibri" panose="020F0502020204030204" pitchFamily="34" charset="0"/>
                <a:cs typeface="Times New Roman" panose="02020603050405020304" pitchFamily="18" charset="0"/>
              </a:rPr>
              <a:t>f) a tétel pénzneme,</a:t>
            </a:r>
          </a:p>
          <a:p>
            <a:pPr>
              <a:lnSpc>
                <a:spcPct val="107000"/>
              </a:lnSpc>
              <a:spcAft>
                <a:spcPts val="800"/>
              </a:spcAft>
              <a:buNone/>
            </a:pPr>
            <a:r>
              <a:rPr lang="hu-HU" sz="2800" kern="100" dirty="0">
                <a:latin typeface="Calibri" panose="020F0502020204030204" pitchFamily="34" charset="0"/>
                <a:ea typeface="Calibri" panose="020F0502020204030204" pitchFamily="34" charset="0"/>
                <a:cs typeface="Times New Roman" panose="02020603050405020304" pitchFamily="18" charset="0"/>
              </a:rPr>
              <a:t>g) az ajánlattevő cégszerű aláírása,</a:t>
            </a:r>
          </a:p>
          <a:p>
            <a:pPr>
              <a:lnSpc>
                <a:spcPct val="107000"/>
              </a:lnSpc>
              <a:spcAft>
                <a:spcPts val="800"/>
              </a:spcAft>
              <a:buNone/>
            </a:pPr>
            <a:r>
              <a:rPr lang="hu-HU" sz="2800" kern="100" dirty="0">
                <a:latin typeface="Calibri" panose="020F0502020204030204" pitchFamily="34" charset="0"/>
                <a:ea typeface="Calibri" panose="020F0502020204030204" pitchFamily="34" charset="0"/>
                <a:cs typeface="Times New Roman" panose="02020603050405020304" pitchFamily="18" charset="0"/>
              </a:rPr>
              <a:t>h) az árajánlat kiállításának dátuma,</a:t>
            </a:r>
          </a:p>
          <a:p>
            <a:pPr>
              <a:lnSpc>
                <a:spcPct val="107000"/>
              </a:lnSpc>
              <a:spcAft>
                <a:spcPts val="800"/>
              </a:spcAft>
              <a:buNone/>
            </a:pPr>
            <a:r>
              <a:rPr lang="hu-HU" sz="2800" kern="100" dirty="0">
                <a:latin typeface="Calibri" panose="020F0502020204030204" pitchFamily="34" charset="0"/>
                <a:ea typeface="Calibri" panose="020F0502020204030204" pitchFamily="34" charset="0"/>
                <a:cs typeface="Times New Roman" panose="02020603050405020304" pitchFamily="18" charset="0"/>
              </a:rPr>
              <a:t>i) az árajánlat érvényességi ideje,</a:t>
            </a:r>
          </a:p>
          <a:p>
            <a:pPr>
              <a:lnSpc>
                <a:spcPct val="107000"/>
              </a:lnSpc>
              <a:spcAft>
                <a:spcPts val="800"/>
              </a:spcAft>
              <a:buNone/>
            </a:pPr>
            <a:r>
              <a:rPr lang="hu-HU" sz="2800" kern="100" dirty="0">
                <a:latin typeface="Calibri" panose="020F0502020204030204" pitchFamily="34" charset="0"/>
                <a:ea typeface="Calibri" panose="020F0502020204030204" pitchFamily="34" charset="0"/>
                <a:cs typeface="Times New Roman" panose="02020603050405020304" pitchFamily="18" charset="0"/>
              </a:rPr>
              <a:t>j) az ajánlatadó nyilatkozata arról, hogy az ajánlat tárgyát képező tétel megfelel a vonatkozó európai uniós irányelveknek, szabványoknak, illetve az azokat átültető magyar jogszabályoknak, szabványoknak, környezetvédelmi előírásoknak.</a:t>
            </a:r>
          </a:p>
        </p:txBody>
      </p:sp>
    </p:spTree>
    <p:extLst>
      <p:ext uri="{BB962C8B-B14F-4D97-AF65-F5344CB8AC3E}">
        <p14:creationId xmlns:p14="http://schemas.microsoft.com/office/powerpoint/2010/main" val="37266947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CEEFAC6-9868-E1BF-B592-BB9E38635E27}"/>
              </a:ext>
            </a:extLst>
          </p:cNvPr>
          <p:cNvSpPr>
            <a:spLocks noGrp="1"/>
          </p:cNvSpPr>
          <p:nvPr>
            <p:ph type="title"/>
          </p:nvPr>
        </p:nvSpPr>
        <p:spPr/>
        <p:txBody>
          <a:bodyPr>
            <a:normAutofit fontScale="90000"/>
          </a:bodyPr>
          <a:lstStyle/>
          <a:p>
            <a:r>
              <a:rPr lang="hu-HU" dirty="0"/>
              <a:t>Az árajánlat kötelező tartalmi elemei</a:t>
            </a:r>
          </a:p>
        </p:txBody>
      </p:sp>
      <p:sp>
        <p:nvSpPr>
          <p:cNvPr id="3" name="Tartalom helye 2">
            <a:extLst>
              <a:ext uri="{FF2B5EF4-FFF2-40B4-BE49-F238E27FC236}">
                <a16:creationId xmlns:a16="http://schemas.microsoft.com/office/drawing/2014/main" id="{3CC72A9C-EAFA-403C-8614-F6ED33CAD1C2}"/>
              </a:ext>
            </a:extLst>
          </p:cNvPr>
          <p:cNvSpPr>
            <a:spLocks noGrp="1"/>
          </p:cNvSpPr>
          <p:nvPr>
            <p:ph idx="1"/>
          </p:nvPr>
        </p:nvSpPr>
        <p:spPr/>
        <p:txBody>
          <a:bodyPr>
            <a:normAutofit fontScale="62500" lnSpcReduction="20000"/>
          </a:bodyPr>
          <a:lstStyle/>
          <a:p>
            <a:pPr>
              <a:lnSpc>
                <a:spcPct val="107000"/>
              </a:lnSpc>
              <a:spcAft>
                <a:spcPts val="800"/>
              </a:spcAft>
              <a:buNone/>
            </a:pPr>
            <a:r>
              <a:rPr lang="hu-HU" sz="2800" kern="100" dirty="0">
                <a:latin typeface="Calibri" panose="020F0502020204030204" pitchFamily="34" charset="0"/>
                <a:ea typeface="Calibri" panose="020F0502020204030204" pitchFamily="34" charset="0"/>
                <a:cs typeface="Times New Roman" panose="02020603050405020304" pitchFamily="18" charset="0"/>
              </a:rPr>
              <a:t>2. Elektronikus árajánlat (webáruház, elektronikus levél) esetén az 1. pont g) alpontja szerinti követelményt nem kell alkalmazni, azonban ha az árajánlattevő az ajánlatát elektronikus levélben adta, az elektronikus levél csatolmányainak is meg kell felelniük a többi követelménynek. Az elektronikus árajánlat akkor fogadható el, ha tartalmazza a webáruház honlapcímét, illetve elektronikus levél esetén az árajánlattevő elektronikus levélcímét is.</a:t>
            </a:r>
          </a:p>
          <a:p>
            <a:pPr>
              <a:lnSpc>
                <a:spcPct val="107000"/>
              </a:lnSpc>
              <a:spcAft>
                <a:spcPts val="800"/>
              </a:spcAft>
              <a:buNone/>
            </a:pPr>
            <a:r>
              <a:rPr lang="hu-HU" sz="2800" kern="100" dirty="0">
                <a:latin typeface="Calibri" panose="020F0502020204030204" pitchFamily="34" charset="0"/>
                <a:ea typeface="Calibri" panose="020F0502020204030204" pitchFamily="34" charset="0"/>
                <a:cs typeface="Times New Roman" panose="02020603050405020304" pitchFamily="18" charset="0"/>
              </a:rPr>
              <a:t>3. Webáruházas ajánlat esetén az 1. pont i) alpontja szerinti követelmény sem alkalmazandó, az 1. pont a)–h) és j) alpontja szerinti követelményeknek való megfelelést a készítés dátumát is tartalmazó képernyőképek csatolásával szükséges igazolni.</a:t>
            </a:r>
          </a:p>
          <a:p>
            <a:pPr marL="266700" indent="-266700">
              <a:lnSpc>
                <a:spcPct val="107000"/>
              </a:lnSpc>
              <a:spcAft>
                <a:spcPts val="800"/>
              </a:spcAft>
              <a:buNone/>
            </a:pPr>
            <a:r>
              <a:rPr lang="hu-HU" sz="2800" kern="100" dirty="0">
                <a:latin typeface="Calibri" panose="020F0502020204030204" pitchFamily="34" charset="0"/>
                <a:ea typeface="Calibri" panose="020F0502020204030204" pitchFamily="34" charset="0"/>
                <a:cs typeface="Times New Roman" panose="02020603050405020304" pitchFamily="18" charset="0"/>
              </a:rPr>
              <a:t>4. Az árajánlathoz továbbá csatolni kell a tételről a gyártó által készített, műszaki paraméterekre vonatkozó termékleírást. Amennyiben készült a prospektusról magyar nyelvű kiadás, úgy annak benyújtása, ennek hiányában lehetőleg angol nyelvű változat csatolása szükséges.</a:t>
            </a:r>
          </a:p>
          <a:p>
            <a:pPr marL="0" indent="0">
              <a:buNone/>
            </a:pPr>
            <a:endParaRPr lang="hu-HU" dirty="0"/>
          </a:p>
        </p:txBody>
      </p:sp>
    </p:spTree>
    <p:extLst>
      <p:ext uri="{BB962C8B-B14F-4D97-AF65-F5344CB8AC3E}">
        <p14:creationId xmlns:p14="http://schemas.microsoft.com/office/powerpoint/2010/main" val="21463788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999050A-DAFD-BC10-B2D0-E7FEB2A673E9}"/>
              </a:ext>
            </a:extLst>
          </p:cNvPr>
          <p:cNvSpPr>
            <a:spLocks noGrp="1"/>
          </p:cNvSpPr>
          <p:nvPr>
            <p:ph type="title"/>
          </p:nvPr>
        </p:nvSpPr>
        <p:spPr>
          <a:xfrm>
            <a:off x="457200" y="704088"/>
            <a:ext cx="8229600" cy="780696"/>
          </a:xfrm>
        </p:spPr>
        <p:txBody>
          <a:bodyPr>
            <a:normAutofit fontScale="90000"/>
          </a:bodyPr>
          <a:lstStyle/>
          <a:p>
            <a:r>
              <a:rPr lang="hu-HU" dirty="0"/>
              <a:t>Miket kell a beadáshoz elintézni?</a:t>
            </a:r>
          </a:p>
        </p:txBody>
      </p:sp>
      <p:sp>
        <p:nvSpPr>
          <p:cNvPr id="3" name="Tartalom helye 2">
            <a:extLst>
              <a:ext uri="{FF2B5EF4-FFF2-40B4-BE49-F238E27FC236}">
                <a16:creationId xmlns:a16="http://schemas.microsoft.com/office/drawing/2014/main" id="{C6AAB4E8-3F53-9B11-14E9-7D122A54FCFD}"/>
              </a:ext>
            </a:extLst>
          </p:cNvPr>
          <p:cNvSpPr>
            <a:spLocks noGrp="1"/>
          </p:cNvSpPr>
          <p:nvPr>
            <p:ph idx="1"/>
          </p:nvPr>
        </p:nvSpPr>
        <p:spPr/>
        <p:txBody>
          <a:bodyPr/>
          <a:lstStyle/>
          <a:p>
            <a:pPr algn="just" fontAlgn="base">
              <a:buFont typeface="Arial" panose="020B0604020202020204" pitchFamily="34" charset="0"/>
              <a:buChar char="•"/>
            </a:pPr>
            <a:r>
              <a:rPr lang="hu-HU" sz="2400" dirty="0">
                <a:solidFill>
                  <a:srgbClr val="000000"/>
                </a:solidFill>
                <a:latin typeface="Calibri" panose="020F0502020204030204" pitchFamily="34" charset="0"/>
                <a:ea typeface="Calibri" panose="020F0502020204030204" pitchFamily="34" charset="0"/>
                <a:cs typeface="Calibri" panose="020F0502020204030204" pitchFamily="34" charset="0"/>
              </a:rPr>
              <a:t>MVH ügyfélazonosítót kell igényelni a MÁK-</a:t>
            </a:r>
            <a:r>
              <a:rPr lang="hu-HU" sz="2400" dirty="0" err="1">
                <a:solidFill>
                  <a:srgbClr val="000000"/>
                </a:solidFill>
                <a:latin typeface="Calibri" panose="020F0502020204030204" pitchFamily="34" charset="0"/>
                <a:ea typeface="Calibri" panose="020F0502020204030204" pitchFamily="34" charset="0"/>
                <a:cs typeface="Calibri" panose="020F0502020204030204" pitchFamily="34" charset="0"/>
              </a:rPr>
              <a:t>nál</a:t>
            </a:r>
            <a:r>
              <a:rPr lang="hu-HU" sz="2400" dirty="0">
                <a:solidFill>
                  <a:srgbClr val="000000"/>
                </a:solidFill>
                <a:latin typeface="Calibri" panose="020F0502020204030204" pitchFamily="34" charset="0"/>
                <a:ea typeface="Calibri" panose="020F0502020204030204" pitchFamily="34" charset="0"/>
                <a:cs typeface="Calibri" panose="020F0502020204030204" pitchFamily="34" charset="0"/>
              </a:rPr>
              <a:t>; (mvh.allamkincstar.gov.hu)</a:t>
            </a:r>
          </a:p>
          <a:p>
            <a:pPr marL="0" indent="0" algn="just" fontAlgn="base">
              <a:buNone/>
            </a:pPr>
            <a:endParaRPr lang="hu-HU" sz="1800"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728678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404664"/>
            <a:ext cx="8229600" cy="1008112"/>
          </a:xfrm>
        </p:spPr>
        <p:txBody>
          <a:bodyPr>
            <a:normAutofit/>
          </a:bodyPr>
          <a:lstStyle/>
          <a:p>
            <a:pPr algn="ctr"/>
            <a:r>
              <a:rPr lang="hu-HU" sz="4500" dirty="0">
                <a:latin typeface="Calibri" panose="020F0502020204030204" pitchFamily="34" charset="0"/>
                <a:ea typeface="Calibri" panose="020F0502020204030204" pitchFamily="34" charset="0"/>
                <a:cs typeface="Calibri" panose="020F0502020204030204" pitchFamily="34" charset="0"/>
              </a:rPr>
              <a:t>Köszönöm a </a:t>
            </a:r>
            <a:r>
              <a:rPr lang="hu-HU" dirty="0">
                <a:latin typeface="Calibri" panose="020F0502020204030204" pitchFamily="34" charset="0"/>
                <a:ea typeface="Calibri" panose="020F0502020204030204" pitchFamily="34" charset="0"/>
                <a:cs typeface="Calibri" panose="020F0502020204030204" pitchFamily="34" charset="0"/>
              </a:rPr>
              <a:t>figyelmet</a:t>
            </a:r>
            <a:r>
              <a:rPr lang="hu-HU" sz="4500" dirty="0">
                <a:latin typeface="Calibri" panose="020F0502020204030204" pitchFamily="34" charset="0"/>
                <a:ea typeface="Calibri" panose="020F0502020204030204" pitchFamily="34" charset="0"/>
                <a:cs typeface="Calibri" panose="020F0502020204030204" pitchFamily="34" charset="0"/>
              </a:rPr>
              <a:t>!</a:t>
            </a:r>
          </a:p>
        </p:txBody>
      </p:sp>
      <p:sp>
        <p:nvSpPr>
          <p:cNvPr id="3" name="Tartalom helye 2"/>
          <p:cNvSpPr>
            <a:spLocks noGrp="1"/>
          </p:cNvSpPr>
          <p:nvPr>
            <p:ph idx="1"/>
          </p:nvPr>
        </p:nvSpPr>
        <p:spPr>
          <a:xfrm>
            <a:off x="457200" y="1556792"/>
            <a:ext cx="8229600" cy="4767808"/>
          </a:xfrm>
        </p:spPr>
        <p:txBody>
          <a:bodyPr>
            <a:normAutofit fontScale="85000" lnSpcReduction="20000"/>
          </a:bodyPr>
          <a:lstStyle/>
          <a:p>
            <a:pPr algn="ctr">
              <a:buNone/>
            </a:pPr>
            <a:r>
              <a:rPr lang="hu-HU" sz="2800" u="sng" dirty="0">
                <a:latin typeface="Calibri" panose="020F0502020204030204" pitchFamily="34" charset="0"/>
                <a:ea typeface="Calibri" panose="020F0502020204030204" pitchFamily="34" charset="0"/>
                <a:cs typeface="Calibri" panose="020F0502020204030204" pitchFamily="34" charset="0"/>
              </a:rPr>
              <a:t>Elérhetőségek:</a:t>
            </a:r>
          </a:p>
          <a:p>
            <a:pPr algn="ctr">
              <a:buNone/>
            </a:pPr>
            <a:r>
              <a:rPr lang="hu-HU" sz="2800" dirty="0">
                <a:latin typeface="Calibri" panose="020F0502020204030204" pitchFamily="34" charset="0"/>
                <a:ea typeface="Calibri" panose="020F0502020204030204" pitchFamily="34" charset="0"/>
                <a:cs typeface="Calibri" panose="020F0502020204030204" pitchFamily="34" charset="0"/>
              </a:rPr>
              <a:t>Borsod-Torna-Gömör Egyesület</a:t>
            </a:r>
          </a:p>
          <a:p>
            <a:pPr algn="ctr">
              <a:buNone/>
            </a:pPr>
            <a:r>
              <a:rPr lang="hu-HU" sz="2800" dirty="0">
                <a:latin typeface="Calibri" panose="020F0502020204030204" pitchFamily="34" charset="0"/>
                <a:ea typeface="Calibri" panose="020F0502020204030204" pitchFamily="34" charset="0"/>
                <a:cs typeface="Calibri" panose="020F0502020204030204" pitchFamily="34" charset="0"/>
              </a:rPr>
              <a:t>3780 Edelény, István király útja 63. sz</a:t>
            </a:r>
          </a:p>
          <a:p>
            <a:pPr lvl="0" algn="ctr">
              <a:buNone/>
              <a:defRPr/>
            </a:pPr>
            <a:r>
              <a:rPr lang="hu-HU" sz="2800" dirty="0">
                <a:latin typeface="Calibri" panose="020F0502020204030204" pitchFamily="34" charset="0"/>
                <a:ea typeface="Calibri" panose="020F0502020204030204" pitchFamily="34" charset="0"/>
                <a:cs typeface="Calibri" panose="020F0502020204030204" pitchFamily="34" charset="0"/>
              </a:rPr>
              <a:t>Tel./ Fax : 48/342-256</a:t>
            </a:r>
          </a:p>
          <a:p>
            <a:pPr lvl="0" algn="ctr">
              <a:buNone/>
              <a:defRPr/>
            </a:pPr>
            <a:r>
              <a:rPr lang="hu-HU" sz="2800" dirty="0">
                <a:latin typeface="Calibri" panose="020F0502020204030204" pitchFamily="34" charset="0"/>
                <a:ea typeface="Calibri" panose="020F0502020204030204" pitchFamily="34" charset="0"/>
                <a:cs typeface="Calibri" panose="020F0502020204030204" pitchFamily="34" charset="0"/>
              </a:rPr>
              <a:t>E-mail: </a:t>
            </a:r>
            <a:r>
              <a:rPr lang="hu-HU" sz="2800" dirty="0">
                <a:latin typeface="Calibri" panose="020F0502020204030204" pitchFamily="34" charset="0"/>
                <a:ea typeface="Calibri" panose="020F0502020204030204" pitchFamily="34" charset="0"/>
                <a:cs typeface="Calibri" panose="020F0502020204030204" pitchFamily="34" charset="0"/>
                <a:hlinkClick r:id="rId2"/>
              </a:rPr>
              <a:t>btge@</a:t>
            </a:r>
            <a:r>
              <a:rPr lang="hu-HU" sz="2800" dirty="0">
                <a:latin typeface="Calibri" panose="020F0502020204030204" pitchFamily="34" charset="0"/>
                <a:ea typeface="Calibri" panose="020F0502020204030204" pitchFamily="34" charset="0"/>
                <a:cs typeface="Calibri" panose="020F0502020204030204" pitchFamily="34" charset="0"/>
              </a:rPr>
              <a:t>btge.hu</a:t>
            </a:r>
          </a:p>
          <a:p>
            <a:pPr lvl="0" algn="ctr">
              <a:buNone/>
              <a:defRPr/>
            </a:pPr>
            <a:r>
              <a:rPr lang="hu-HU" sz="2800" dirty="0">
                <a:latin typeface="Calibri" panose="020F0502020204030204" pitchFamily="34" charset="0"/>
                <a:ea typeface="Calibri" panose="020F0502020204030204" pitchFamily="34" charset="0"/>
                <a:cs typeface="Calibri" panose="020F0502020204030204" pitchFamily="34" charset="0"/>
              </a:rPr>
              <a:t>Weboldal: </a:t>
            </a:r>
            <a:r>
              <a:rPr lang="hu-HU" sz="2800" dirty="0">
                <a:latin typeface="Calibri" panose="020F0502020204030204" pitchFamily="34" charset="0"/>
                <a:ea typeface="Calibri" panose="020F0502020204030204" pitchFamily="34" charset="0"/>
                <a:cs typeface="Calibri" panose="020F0502020204030204" pitchFamily="34" charset="0"/>
                <a:hlinkClick r:id="rId3"/>
              </a:rPr>
              <a:t>www.btge.hu</a:t>
            </a:r>
            <a:endParaRPr lang="hu-HU" sz="2800" dirty="0">
              <a:latin typeface="Calibri" panose="020F0502020204030204" pitchFamily="34" charset="0"/>
              <a:ea typeface="Calibri" panose="020F0502020204030204" pitchFamily="34" charset="0"/>
              <a:cs typeface="Calibri" panose="020F0502020204030204" pitchFamily="34" charset="0"/>
            </a:endParaRPr>
          </a:p>
          <a:p>
            <a:pPr lvl="0" algn="ctr">
              <a:buNone/>
              <a:defRPr/>
            </a:pPr>
            <a:r>
              <a:rPr lang="hu-HU" sz="2800" dirty="0">
                <a:latin typeface="Calibri" panose="020F0502020204030204" pitchFamily="34" charset="0"/>
                <a:ea typeface="Calibri" panose="020F0502020204030204" pitchFamily="34" charset="0"/>
                <a:cs typeface="Calibri" panose="020F0502020204030204" pitchFamily="34" charset="0"/>
              </a:rPr>
              <a:t>Ügyfélfogadás: Hétfőtől-Csütörtökig: 8.30 – 16.00 óráig</a:t>
            </a:r>
          </a:p>
          <a:p>
            <a:pPr lvl="0" algn="ctr">
              <a:buNone/>
              <a:defRPr/>
            </a:pPr>
            <a:r>
              <a:rPr lang="hu-HU" sz="2800" dirty="0">
                <a:latin typeface="Calibri" panose="020F0502020204030204" pitchFamily="34" charset="0"/>
                <a:ea typeface="Calibri" panose="020F0502020204030204" pitchFamily="34" charset="0"/>
                <a:cs typeface="Calibri" panose="020F0502020204030204" pitchFamily="34" charset="0"/>
              </a:rPr>
              <a:t>		             Péntek: 8.30 – 12.00 óráig</a:t>
            </a:r>
          </a:p>
          <a:p>
            <a:pPr lvl="0" algn="ctr">
              <a:buNone/>
              <a:defRPr/>
            </a:pPr>
            <a:endParaRPr lang="hu-HU" sz="2800" dirty="0">
              <a:latin typeface="Calibri" panose="020F0502020204030204" pitchFamily="34" charset="0"/>
              <a:ea typeface="Calibri" panose="020F0502020204030204" pitchFamily="34" charset="0"/>
              <a:cs typeface="Calibri" panose="020F0502020204030204" pitchFamily="34" charset="0"/>
            </a:endParaRPr>
          </a:p>
          <a:p>
            <a:pPr lvl="0" algn="ctr">
              <a:buNone/>
              <a:defRPr/>
            </a:pPr>
            <a:r>
              <a:rPr lang="hu-HU" sz="2800" dirty="0">
                <a:latin typeface="Calibri" panose="020F0502020204030204" pitchFamily="34" charset="0"/>
                <a:ea typeface="Calibri" panose="020F0502020204030204" pitchFamily="34" charset="0"/>
                <a:cs typeface="Calibri" panose="020F0502020204030204" pitchFamily="34" charset="0"/>
              </a:rPr>
              <a:t>Lengyelné Bencze Viktória – munkaszervezet vezető - +36304603138</a:t>
            </a:r>
          </a:p>
          <a:p>
            <a:pPr lvl="0" algn="ctr">
              <a:buNone/>
              <a:defRPr/>
            </a:pPr>
            <a:r>
              <a:rPr lang="hu-HU" sz="2800" dirty="0" err="1">
                <a:latin typeface="Calibri" panose="020F0502020204030204" pitchFamily="34" charset="0"/>
                <a:ea typeface="Calibri" panose="020F0502020204030204" pitchFamily="34" charset="0"/>
                <a:cs typeface="Calibri" panose="020F0502020204030204" pitchFamily="34" charset="0"/>
              </a:rPr>
              <a:t>Bratuné</a:t>
            </a:r>
            <a:r>
              <a:rPr lang="hu-HU" sz="2800" dirty="0">
                <a:latin typeface="Calibri" panose="020F0502020204030204" pitchFamily="34" charset="0"/>
                <a:ea typeface="Calibri" panose="020F0502020204030204" pitchFamily="34" charset="0"/>
                <a:cs typeface="Calibri" panose="020F0502020204030204" pitchFamily="34" charset="0"/>
              </a:rPr>
              <a:t> </a:t>
            </a:r>
            <a:r>
              <a:rPr lang="hu-HU" sz="2800" dirty="0" err="1">
                <a:latin typeface="Calibri" panose="020F0502020204030204" pitchFamily="34" charset="0"/>
                <a:ea typeface="Calibri" panose="020F0502020204030204" pitchFamily="34" charset="0"/>
                <a:cs typeface="Calibri" panose="020F0502020204030204" pitchFamily="34" charset="0"/>
              </a:rPr>
              <a:t>Bucskó</a:t>
            </a:r>
            <a:r>
              <a:rPr lang="hu-HU" sz="2800" dirty="0">
                <a:latin typeface="Calibri" panose="020F0502020204030204" pitchFamily="34" charset="0"/>
                <a:ea typeface="Calibri" panose="020F0502020204030204" pitchFamily="34" charset="0"/>
                <a:cs typeface="Calibri" panose="020F0502020204030204" pitchFamily="34" charset="0"/>
              </a:rPr>
              <a:t> Mariann– ügyintéző - +36307738906</a:t>
            </a:r>
          </a:p>
          <a:p>
            <a:pPr lvl="0" algn="ctr">
              <a:buNone/>
              <a:defRPr/>
            </a:pPr>
            <a:r>
              <a:rPr lang="hu-HU" sz="2800" dirty="0">
                <a:latin typeface="Calibri" panose="020F0502020204030204" pitchFamily="34" charset="0"/>
                <a:ea typeface="Calibri" panose="020F0502020204030204" pitchFamily="34" charset="0"/>
                <a:cs typeface="Calibri" panose="020F0502020204030204" pitchFamily="34" charset="0"/>
              </a:rPr>
              <a:t>Juhász-Magyar Anita– ügyintéző - +36307738906</a:t>
            </a:r>
          </a:p>
          <a:p>
            <a:endParaRPr lang="hu-HU" dirty="0"/>
          </a:p>
        </p:txBody>
      </p:sp>
    </p:spTree>
    <p:extLst>
      <p:ext uri="{BB962C8B-B14F-4D97-AF65-F5344CB8AC3E}">
        <p14:creationId xmlns:p14="http://schemas.microsoft.com/office/powerpoint/2010/main" val="3711805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5B6939E-2851-E8EE-238E-4C4DF59A116D}"/>
              </a:ext>
            </a:extLst>
          </p:cNvPr>
          <p:cNvSpPr>
            <a:spLocks noGrp="1"/>
          </p:cNvSpPr>
          <p:nvPr>
            <p:ph type="title"/>
          </p:nvPr>
        </p:nvSpPr>
        <p:spPr>
          <a:xfrm>
            <a:off x="457200" y="260648"/>
            <a:ext cx="8229600" cy="1080120"/>
          </a:xfrm>
        </p:spPr>
        <p:txBody>
          <a:bodyPr/>
          <a:lstStyle/>
          <a:p>
            <a:r>
              <a:rPr lang="hu-HU" dirty="0"/>
              <a:t>CÉLOK</a:t>
            </a:r>
          </a:p>
        </p:txBody>
      </p:sp>
      <p:sp>
        <p:nvSpPr>
          <p:cNvPr id="3" name="Tartalom helye 2">
            <a:extLst>
              <a:ext uri="{FF2B5EF4-FFF2-40B4-BE49-F238E27FC236}">
                <a16:creationId xmlns:a16="http://schemas.microsoft.com/office/drawing/2014/main" id="{9AE1F7AF-954A-B0C2-67A4-246E027B28DC}"/>
              </a:ext>
            </a:extLst>
          </p:cNvPr>
          <p:cNvSpPr>
            <a:spLocks noGrp="1"/>
          </p:cNvSpPr>
          <p:nvPr>
            <p:ph idx="1"/>
          </p:nvPr>
        </p:nvSpPr>
        <p:spPr>
          <a:xfrm>
            <a:off x="457200" y="1484784"/>
            <a:ext cx="8229600" cy="4839816"/>
          </a:xfrm>
        </p:spPr>
        <p:txBody>
          <a:bodyPr>
            <a:normAutofit lnSpcReduction="10000"/>
          </a:bodyPr>
          <a:lstStyle/>
          <a:p>
            <a:r>
              <a:rPr lang="hu-HU" dirty="0">
                <a:latin typeface="+mj-lt"/>
              </a:rPr>
              <a:t>1. célterület célja a helyben előállított termékek és szolgáltatások ismertségének, értékesítésének fejlesztése a Borsod- Torna-Gömör Helyi Védjegyrendszer Kiváló Tájtermék védjegyes termékéhez kapcsolódó tevékenység támogatása. A Borsod-Torna-Gömör Helyi Akciócsoport területén a helyi termékek és szolgáltatások népszerűsítését az Egyesület már a korábbi időszakokban is egyik kiemelkedő célként, feladatként határozta meg.</a:t>
            </a:r>
          </a:p>
          <a:p>
            <a:r>
              <a:rPr lang="hu-HU" dirty="0">
                <a:latin typeface="+mj-lt"/>
              </a:rPr>
              <a:t>2. célterület célja a Borsod-Torna-Gömör Helyi Termék védjegyrendszerhez tartozó meglévő Príma Porta Védjegytulajdonos által működtetett turisztikai tevékenység támogatása.</a:t>
            </a:r>
          </a:p>
        </p:txBody>
      </p:sp>
    </p:spTree>
    <p:extLst>
      <p:ext uri="{BB962C8B-B14F-4D97-AF65-F5344CB8AC3E}">
        <p14:creationId xmlns:p14="http://schemas.microsoft.com/office/powerpoint/2010/main" val="1150870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C359BA0C-46A5-7F53-1EF4-77C89FD748CA}"/>
              </a:ext>
            </a:extLst>
          </p:cNvPr>
          <p:cNvSpPr>
            <a:spLocks noGrp="1"/>
          </p:cNvSpPr>
          <p:nvPr>
            <p:ph type="title"/>
          </p:nvPr>
        </p:nvSpPr>
        <p:spPr>
          <a:xfrm>
            <a:off x="539552" y="188640"/>
            <a:ext cx="8229600" cy="1224136"/>
          </a:xfrm>
        </p:spPr>
        <p:txBody>
          <a:bodyPr>
            <a:noAutofit/>
          </a:bodyPr>
          <a:lstStyle/>
          <a:p>
            <a:r>
              <a:rPr lang="hu-HU" sz="4500" dirty="0"/>
              <a:t>Ki pályázhat?</a:t>
            </a:r>
          </a:p>
        </p:txBody>
      </p:sp>
      <p:sp>
        <p:nvSpPr>
          <p:cNvPr id="5" name="Szövegdoboz 4">
            <a:extLst>
              <a:ext uri="{FF2B5EF4-FFF2-40B4-BE49-F238E27FC236}">
                <a16:creationId xmlns:a16="http://schemas.microsoft.com/office/drawing/2014/main" id="{FFFDCE06-4AFD-DFDD-6478-399A9FFCDAC9}"/>
              </a:ext>
            </a:extLst>
          </p:cNvPr>
          <p:cNvSpPr txBox="1"/>
          <p:nvPr/>
        </p:nvSpPr>
        <p:spPr>
          <a:xfrm>
            <a:off x="395536" y="1772817"/>
            <a:ext cx="6466946" cy="3139321"/>
          </a:xfrm>
          <a:prstGeom prst="rect">
            <a:avLst/>
          </a:prstGeom>
          <a:noFill/>
        </p:spPr>
        <p:txBody>
          <a:bodyPr wrap="square">
            <a:spAutoFit/>
          </a:bodyPr>
          <a:lstStyle/>
          <a:p>
            <a:pPr marL="800100" lvl="1" indent="-342900" algn="just">
              <a:buClrTx/>
              <a:buSzTx/>
              <a:buAutoNum type="arabicPeriod"/>
            </a:pPr>
            <a:r>
              <a:rPr lang="hu-HU" sz="1800" u="sng" dirty="0">
                <a:latin typeface="+mj-lt"/>
              </a:rPr>
              <a:t>célterület esetén: </a:t>
            </a:r>
          </a:p>
          <a:p>
            <a:pPr lvl="1" algn="just">
              <a:buClrTx/>
              <a:buSzTx/>
            </a:pPr>
            <a:endParaRPr lang="hu-HU" sz="1800" u="sng" dirty="0">
              <a:latin typeface="+mj-lt"/>
            </a:endParaRPr>
          </a:p>
          <a:p>
            <a:pPr marL="800100" lvl="1" indent="-342900" algn="just">
              <a:buClrTx/>
              <a:buSzTx/>
              <a:buFont typeface="Arial" panose="020B0604020202020204" pitchFamily="34" charset="0"/>
              <a:buChar char="•"/>
            </a:pPr>
            <a:r>
              <a:rPr lang="hu-HU" sz="1800" dirty="0">
                <a:latin typeface="+mj-lt"/>
              </a:rPr>
              <a:t>Betéti társaság (117) </a:t>
            </a:r>
          </a:p>
          <a:p>
            <a:pPr marL="800100" lvl="1" indent="-342900" algn="just">
              <a:buClrTx/>
              <a:buSzTx/>
              <a:buFont typeface="Arial" panose="020B0604020202020204" pitchFamily="34" charset="0"/>
              <a:buChar char="•"/>
            </a:pPr>
            <a:r>
              <a:rPr lang="hu-HU" sz="1800" dirty="0">
                <a:latin typeface="+mj-lt"/>
              </a:rPr>
              <a:t>Korlátolt felelősségű társaság (113) </a:t>
            </a:r>
          </a:p>
          <a:p>
            <a:pPr marL="800100" lvl="1" indent="-342900" algn="just">
              <a:buClrTx/>
              <a:buSzTx/>
              <a:buFont typeface="Arial" panose="020B0604020202020204" pitchFamily="34" charset="0"/>
              <a:buChar char="•"/>
            </a:pPr>
            <a:r>
              <a:rPr lang="hu-HU" sz="1800" dirty="0">
                <a:latin typeface="+mj-lt"/>
              </a:rPr>
              <a:t>Szociális szövetkezet (121) </a:t>
            </a:r>
            <a:endParaRPr lang="hu-HU" dirty="0">
              <a:latin typeface="+mj-lt"/>
            </a:endParaRPr>
          </a:p>
          <a:p>
            <a:pPr marL="800100" lvl="1" indent="-342900" algn="just">
              <a:buClrTx/>
              <a:buSzTx/>
              <a:buFont typeface="Arial" panose="020B0604020202020204" pitchFamily="34" charset="0"/>
              <a:buChar char="•"/>
            </a:pPr>
            <a:r>
              <a:rPr lang="hu-HU" sz="1800" dirty="0">
                <a:latin typeface="+mj-lt"/>
              </a:rPr>
              <a:t>Egyéni cég (228) </a:t>
            </a:r>
          </a:p>
          <a:p>
            <a:pPr marL="800100" lvl="1" indent="-342900" algn="just">
              <a:buClrTx/>
              <a:buSzTx/>
              <a:buFont typeface="Arial" panose="020B0604020202020204" pitchFamily="34" charset="0"/>
              <a:buChar char="•"/>
            </a:pPr>
            <a:r>
              <a:rPr lang="hu-HU" sz="1800" dirty="0">
                <a:latin typeface="+mj-lt"/>
              </a:rPr>
              <a:t>Egyéni vállalkozó (231) </a:t>
            </a:r>
          </a:p>
          <a:p>
            <a:pPr marL="800100" lvl="1" indent="-342900" algn="just">
              <a:buClrTx/>
              <a:buSzTx/>
              <a:buFont typeface="Arial" panose="020B0604020202020204" pitchFamily="34" charset="0"/>
              <a:buChar char="•"/>
            </a:pPr>
            <a:r>
              <a:rPr lang="hu-HU" sz="1800" dirty="0">
                <a:latin typeface="+mj-lt"/>
              </a:rPr>
              <a:t>Helyi önkormányzat (321) </a:t>
            </a:r>
          </a:p>
          <a:p>
            <a:pPr marL="800100" lvl="1" indent="-342900" algn="just">
              <a:buClrTx/>
              <a:buSzTx/>
              <a:buFont typeface="Arial" panose="020B0604020202020204" pitchFamily="34" charset="0"/>
              <a:buChar char="•"/>
            </a:pPr>
            <a:r>
              <a:rPr lang="hu-HU" sz="1800" dirty="0">
                <a:latin typeface="+mj-lt"/>
              </a:rPr>
              <a:t>Egyéb egyesület (529)</a:t>
            </a:r>
          </a:p>
          <a:p>
            <a:pPr marL="800100" lvl="1" indent="-342900" algn="just">
              <a:buClrTx/>
              <a:buSzTx/>
              <a:buFont typeface="Arial" panose="020B0604020202020204" pitchFamily="34" charset="0"/>
              <a:buChar char="•"/>
            </a:pPr>
            <a:r>
              <a:rPr lang="hu-HU" sz="1800" dirty="0">
                <a:latin typeface="+mj-lt"/>
              </a:rPr>
              <a:t>Nonprofit korlátolt felelősségű társaság (572) </a:t>
            </a:r>
          </a:p>
          <a:p>
            <a:pPr marL="800100" lvl="1" indent="-342900" algn="just">
              <a:buClrTx/>
              <a:buSzTx/>
              <a:buFont typeface="Arial" panose="020B0604020202020204" pitchFamily="34" charset="0"/>
              <a:buChar char="•"/>
            </a:pPr>
            <a:r>
              <a:rPr lang="hu-HU" sz="1800" dirty="0">
                <a:latin typeface="+mj-lt"/>
              </a:rPr>
              <a:t>Mezőgazdasági őstermelő (most)</a:t>
            </a:r>
          </a:p>
        </p:txBody>
      </p:sp>
    </p:spTree>
    <p:extLst>
      <p:ext uri="{BB962C8B-B14F-4D97-AF65-F5344CB8AC3E}">
        <p14:creationId xmlns:p14="http://schemas.microsoft.com/office/powerpoint/2010/main" val="1714027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A44C50F-5BAA-93CD-8043-E5AAC3DD384C}"/>
              </a:ext>
            </a:extLst>
          </p:cNvPr>
          <p:cNvSpPr>
            <a:spLocks noGrp="1"/>
          </p:cNvSpPr>
          <p:nvPr>
            <p:ph type="title"/>
          </p:nvPr>
        </p:nvSpPr>
        <p:spPr/>
        <p:txBody>
          <a:bodyPr>
            <a:normAutofit/>
          </a:bodyPr>
          <a:lstStyle/>
          <a:p>
            <a:r>
              <a:rPr lang="hu-HU" sz="4500" dirty="0"/>
              <a:t>Ki pályázhat?</a:t>
            </a:r>
          </a:p>
        </p:txBody>
      </p:sp>
      <p:sp>
        <p:nvSpPr>
          <p:cNvPr id="3" name="Tartalom helye 2">
            <a:extLst>
              <a:ext uri="{FF2B5EF4-FFF2-40B4-BE49-F238E27FC236}">
                <a16:creationId xmlns:a16="http://schemas.microsoft.com/office/drawing/2014/main" id="{1247C3AE-4495-B114-8F44-93B94518AA49}"/>
              </a:ext>
            </a:extLst>
          </p:cNvPr>
          <p:cNvSpPr>
            <a:spLocks noGrp="1"/>
          </p:cNvSpPr>
          <p:nvPr>
            <p:ph idx="1"/>
          </p:nvPr>
        </p:nvSpPr>
        <p:spPr/>
        <p:txBody>
          <a:bodyPr/>
          <a:lstStyle/>
          <a:p>
            <a:pPr marL="457200" lvl="1" indent="0" algn="just">
              <a:buClrTx/>
              <a:buSzTx/>
              <a:buNone/>
            </a:pPr>
            <a:r>
              <a:rPr lang="hu-HU" sz="1800" u="sng" dirty="0">
                <a:latin typeface="+mj-lt"/>
              </a:rPr>
              <a:t>2. célterület esetén: </a:t>
            </a:r>
          </a:p>
          <a:p>
            <a:pPr marL="742950" lvl="1" indent="-285750" algn="just">
              <a:buClrTx/>
              <a:buSzTx/>
            </a:pPr>
            <a:r>
              <a:rPr lang="hu-HU" sz="1800" dirty="0">
                <a:latin typeface="+mj-lt"/>
              </a:rPr>
              <a:t>Korlátolt felelősségű társaság (113) </a:t>
            </a:r>
          </a:p>
          <a:p>
            <a:pPr marL="742950" lvl="1" indent="-285750" algn="just">
              <a:buClrTx/>
              <a:buSzTx/>
            </a:pPr>
            <a:r>
              <a:rPr lang="hu-HU" sz="1800" dirty="0">
                <a:latin typeface="+mj-lt"/>
              </a:rPr>
              <a:t>Mezőgazdasági őstermelő (most) </a:t>
            </a:r>
          </a:p>
          <a:p>
            <a:pPr marL="742950" lvl="1" indent="-285750" algn="just">
              <a:buClrTx/>
              <a:buSzTx/>
            </a:pPr>
            <a:r>
              <a:rPr lang="hu-HU" sz="1800" dirty="0">
                <a:latin typeface="+mj-lt"/>
              </a:rPr>
              <a:t>Adószámmal rendelkező magánszemély (233) </a:t>
            </a:r>
          </a:p>
          <a:p>
            <a:pPr marL="742950" lvl="1" indent="-285750" algn="just">
              <a:buClrTx/>
              <a:buSzTx/>
            </a:pPr>
            <a:r>
              <a:rPr lang="hu-HU" sz="1800" dirty="0">
                <a:latin typeface="+mj-lt"/>
              </a:rPr>
              <a:t>Betéti társaság (117)</a:t>
            </a:r>
          </a:p>
          <a:p>
            <a:pPr marL="742950" lvl="1" indent="-285750" algn="just">
              <a:buClrTx/>
              <a:buSzTx/>
            </a:pPr>
            <a:r>
              <a:rPr lang="hu-HU" sz="1800" dirty="0">
                <a:latin typeface="+mj-lt"/>
              </a:rPr>
              <a:t> Szociális szövetkezet (121)</a:t>
            </a:r>
          </a:p>
          <a:p>
            <a:pPr marL="742950" lvl="1" indent="-285750" algn="just">
              <a:buClrTx/>
              <a:buSzTx/>
            </a:pPr>
            <a:r>
              <a:rPr lang="hu-HU" sz="1800" dirty="0">
                <a:latin typeface="+mj-lt"/>
              </a:rPr>
              <a:t> Elsődlegesen vallási tevékenységet végző belső egyházi jogi személy (555) </a:t>
            </a:r>
          </a:p>
          <a:p>
            <a:pPr marL="742950" lvl="1" indent="-285750" algn="just">
              <a:buClrTx/>
              <a:buSzTx/>
            </a:pPr>
            <a:r>
              <a:rPr lang="hu-HU" sz="1800" dirty="0">
                <a:latin typeface="+mj-lt"/>
              </a:rPr>
              <a:t>Egyéni cég (228) </a:t>
            </a:r>
          </a:p>
          <a:p>
            <a:pPr marL="742950" lvl="1" indent="-285750" algn="just">
              <a:buClrTx/>
              <a:buSzTx/>
            </a:pPr>
            <a:r>
              <a:rPr lang="hu-HU" sz="1800" dirty="0">
                <a:latin typeface="+mj-lt"/>
              </a:rPr>
              <a:t>Egyéni vállalkozó (231) </a:t>
            </a:r>
          </a:p>
          <a:p>
            <a:pPr marL="742950" lvl="1" indent="-285750" algn="just">
              <a:buClrTx/>
              <a:buSzTx/>
            </a:pPr>
            <a:r>
              <a:rPr lang="hu-HU" sz="1800" dirty="0">
                <a:latin typeface="+mj-lt"/>
              </a:rPr>
              <a:t>Helyi önkormányzat (321) </a:t>
            </a:r>
          </a:p>
          <a:p>
            <a:pPr marL="742950" lvl="1" indent="-285750" algn="just">
              <a:buClrTx/>
              <a:buSzTx/>
            </a:pPr>
            <a:r>
              <a:rPr lang="hu-HU" sz="1800" dirty="0">
                <a:latin typeface="+mj-lt"/>
              </a:rPr>
              <a:t>Bevett egyház (551) </a:t>
            </a:r>
          </a:p>
          <a:p>
            <a:pPr marL="742950" lvl="1" indent="-285750" algn="just">
              <a:buClrTx/>
              <a:buSzTx/>
            </a:pPr>
            <a:r>
              <a:rPr lang="hu-HU" sz="1800" dirty="0">
                <a:latin typeface="+mj-lt"/>
              </a:rPr>
              <a:t>Nonprofit korlátolt felelősségű társaság (572)</a:t>
            </a:r>
            <a:endParaRPr lang="hu-HU" altLang="hu-HU" sz="1800" dirty="0">
              <a:latin typeface="+mj-lt"/>
            </a:endParaRPr>
          </a:p>
          <a:p>
            <a:endParaRPr lang="hu-HU" dirty="0"/>
          </a:p>
        </p:txBody>
      </p:sp>
    </p:spTree>
    <p:extLst>
      <p:ext uri="{BB962C8B-B14F-4D97-AF65-F5344CB8AC3E}">
        <p14:creationId xmlns:p14="http://schemas.microsoft.com/office/powerpoint/2010/main" val="3633053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9CC2594-BAF7-1D1D-54E7-B5ABE2F33E1A}"/>
              </a:ext>
            </a:extLst>
          </p:cNvPr>
          <p:cNvSpPr>
            <a:spLocks noGrp="1"/>
          </p:cNvSpPr>
          <p:nvPr>
            <p:ph type="title"/>
          </p:nvPr>
        </p:nvSpPr>
        <p:spPr>
          <a:xfrm>
            <a:off x="457200" y="836712"/>
            <a:ext cx="8229600" cy="504056"/>
          </a:xfrm>
        </p:spPr>
        <p:txBody>
          <a:bodyPr>
            <a:normAutofit fontScale="90000"/>
          </a:bodyPr>
          <a:lstStyle/>
          <a:p>
            <a:r>
              <a:rPr lang="hu-HU" dirty="0"/>
              <a:t>Elvárások az 1. célterület esetében:</a:t>
            </a:r>
          </a:p>
        </p:txBody>
      </p:sp>
      <p:sp>
        <p:nvSpPr>
          <p:cNvPr id="7" name="Rectangle 3">
            <a:extLst>
              <a:ext uri="{FF2B5EF4-FFF2-40B4-BE49-F238E27FC236}">
                <a16:creationId xmlns:a16="http://schemas.microsoft.com/office/drawing/2014/main" id="{58B5A6CC-E7AE-DB3B-50DF-A2324421C2AB}"/>
              </a:ext>
            </a:extLst>
          </p:cNvPr>
          <p:cNvSpPr>
            <a:spLocks noGrp="1" noChangeArrowheads="1"/>
          </p:cNvSpPr>
          <p:nvPr>
            <p:ph idx="1"/>
          </p:nvPr>
        </p:nvSpPr>
        <p:spPr bwMode="auto">
          <a:xfrm>
            <a:off x="323528" y="1895490"/>
            <a:ext cx="8363272"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just">
              <a:buClrTx/>
              <a:buSzTx/>
            </a:pPr>
            <a:r>
              <a:rPr lang="hu-HU" sz="2400" dirty="0">
                <a:latin typeface="+mj-lt"/>
              </a:rPr>
              <a:t>a) Civil szervezet kedvezményezett akkor nyújthat be támogatási kérelmet, ha az egyesülési jogról, a közhasznú jogállásról, valamint a civil szervezetek működéséről és támogatásáról szóló 2011. évi CLXXV. törvény 2. § 6. pont b) és c) alpontja szerint a bíróság által nyilvántartásba vett a támogatási kérelem benyújtási évének január elsejétől.</a:t>
            </a:r>
          </a:p>
          <a:p>
            <a:pPr algn="just">
              <a:buClrTx/>
              <a:buSzTx/>
            </a:pPr>
            <a:r>
              <a:rPr lang="hu-HU" sz="2400" dirty="0">
                <a:latin typeface="+mj-lt"/>
              </a:rPr>
              <a:t>b) Borsod-Torna-Gömör Kincsei Egyesülettel térségi védjegyhasználati szerződéssel rendelkezik a támogatási kérelem benyújtását megelőzően </a:t>
            </a:r>
          </a:p>
          <a:p>
            <a:pPr algn="just">
              <a:buClrTx/>
              <a:buSzTx/>
            </a:pPr>
            <a:r>
              <a:rPr lang="hu-HU" sz="2400" dirty="0">
                <a:latin typeface="+mj-lt"/>
              </a:rPr>
              <a:t>c) A meglévő termék csomagolásán a védjegy logót elhelyezte az Arculati Kézikönyvnek megfelelően a támogatási kérelem benyújtásának időpontjában. </a:t>
            </a:r>
            <a:endParaRPr kumimoji="0" lang="hu-HU" altLang="hu-HU" sz="2400" b="0" i="0" strike="noStrike" cap="none" normalizeH="0" baseline="0" dirty="0">
              <a:ln>
                <a:noFill/>
              </a:ln>
              <a:effectLst/>
              <a:latin typeface="+mj-lt"/>
            </a:endParaRPr>
          </a:p>
        </p:txBody>
      </p:sp>
    </p:spTree>
    <p:extLst>
      <p:ext uri="{BB962C8B-B14F-4D97-AF65-F5344CB8AC3E}">
        <p14:creationId xmlns:p14="http://schemas.microsoft.com/office/powerpoint/2010/main" val="964200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45E8595-EE4E-A4C9-60F2-67CC3133719E}"/>
              </a:ext>
            </a:extLst>
          </p:cNvPr>
          <p:cNvSpPr>
            <a:spLocks noGrp="1"/>
          </p:cNvSpPr>
          <p:nvPr>
            <p:ph type="title"/>
          </p:nvPr>
        </p:nvSpPr>
        <p:spPr>
          <a:xfrm>
            <a:off x="403412" y="-603448"/>
            <a:ext cx="8229600" cy="1728192"/>
          </a:xfrm>
        </p:spPr>
        <p:txBody>
          <a:bodyPr>
            <a:normAutofit/>
          </a:bodyPr>
          <a:lstStyle/>
          <a:p>
            <a:r>
              <a:rPr lang="hu-HU" sz="4500" dirty="0"/>
              <a:t>Elvárások a 2. célterület esetében:</a:t>
            </a:r>
          </a:p>
        </p:txBody>
      </p:sp>
      <p:sp>
        <p:nvSpPr>
          <p:cNvPr id="3" name="Tartalom helye 2">
            <a:extLst>
              <a:ext uri="{FF2B5EF4-FFF2-40B4-BE49-F238E27FC236}">
                <a16:creationId xmlns:a16="http://schemas.microsoft.com/office/drawing/2014/main" id="{7AFECEFA-3A81-20BB-16BA-30E270A92045}"/>
              </a:ext>
            </a:extLst>
          </p:cNvPr>
          <p:cNvSpPr>
            <a:spLocks noGrp="1"/>
          </p:cNvSpPr>
          <p:nvPr>
            <p:ph idx="1"/>
          </p:nvPr>
        </p:nvSpPr>
        <p:spPr>
          <a:xfrm>
            <a:off x="107504" y="1124744"/>
            <a:ext cx="8928992" cy="5199856"/>
          </a:xfrm>
        </p:spPr>
        <p:txBody>
          <a:bodyPr>
            <a:noAutofit/>
          </a:bodyPr>
          <a:lstStyle/>
          <a:p>
            <a:r>
              <a:rPr lang="hu-HU" sz="2000" dirty="0">
                <a:latin typeface="+mj-lt"/>
              </a:rPr>
              <a:t>a) Civil szervezet kedvezményezett akkor nyújthat be támogatási kérelmet, ha az egyesülési jogról, a közhasznú jogállásról, valamint a civil szervezetek működéséről és támogatásáról szóló 2011. évi CLXXV. törvény 2. § 6. pont b) és c) alpontja szerint a bíróság által nyilvántartásba vett a támogatási kérelem benyújtási évének január elsejétől. </a:t>
            </a:r>
          </a:p>
          <a:p>
            <a:r>
              <a:rPr lang="hu-HU" sz="2000" dirty="0">
                <a:latin typeface="+mj-lt"/>
              </a:rPr>
              <a:t>b) Borsod-Torna-Gömör Kincsei Egyesülettel térségi védjegyhasználati szerződéssel rendelkezik a támogatási kérelem benyújtását megelőző 30 nappal.</a:t>
            </a:r>
          </a:p>
          <a:p>
            <a:r>
              <a:rPr lang="hu-HU" sz="2000" dirty="0">
                <a:latin typeface="+mj-lt"/>
              </a:rPr>
              <a:t> c) Saját működő honlapján a védjegy logót elhelyezte és átlinkelési lehetőséget biztosít a www.helybenjo.hu oldalra. </a:t>
            </a:r>
          </a:p>
          <a:p>
            <a:r>
              <a:rPr lang="hu-HU" sz="2000" dirty="0">
                <a:latin typeface="+mj-lt"/>
              </a:rPr>
              <a:t>d) Príma Porta védjegy esetében NTAK regisztrációval rendelkezik és szálláshelyének minősítését kezdeményezte a Magyar Turisztikai Szövetség minősítési rendszerében a támogatási kérelem benyújtási évének január elsejétől. </a:t>
            </a:r>
          </a:p>
          <a:p>
            <a:r>
              <a:rPr lang="hu-HU" sz="2000" dirty="0">
                <a:latin typeface="+mj-lt"/>
              </a:rPr>
              <a:t>e) A helyi termékeket az Arculati Kézikönyvben meghatározott termékpolcon bemutatja </a:t>
            </a:r>
          </a:p>
        </p:txBody>
      </p:sp>
    </p:spTree>
    <p:extLst>
      <p:ext uri="{BB962C8B-B14F-4D97-AF65-F5344CB8AC3E}">
        <p14:creationId xmlns:p14="http://schemas.microsoft.com/office/powerpoint/2010/main" val="3677051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CA2CF0D-0311-6BF1-E013-070470137F1D}"/>
              </a:ext>
            </a:extLst>
          </p:cNvPr>
          <p:cNvSpPr>
            <a:spLocks noGrp="1"/>
          </p:cNvSpPr>
          <p:nvPr>
            <p:ph type="title"/>
          </p:nvPr>
        </p:nvSpPr>
        <p:spPr>
          <a:xfrm>
            <a:off x="457200" y="704088"/>
            <a:ext cx="8229600" cy="276640"/>
          </a:xfrm>
        </p:spPr>
        <p:txBody>
          <a:bodyPr>
            <a:noAutofit/>
          </a:bodyPr>
          <a:lstStyle/>
          <a:p>
            <a:r>
              <a:rPr lang="hu-HU" sz="4500" dirty="0"/>
              <a:t>Melyik településre lehet pályázni?</a:t>
            </a:r>
          </a:p>
        </p:txBody>
      </p:sp>
      <p:sp>
        <p:nvSpPr>
          <p:cNvPr id="3" name="Tartalom helye 2">
            <a:extLst>
              <a:ext uri="{FF2B5EF4-FFF2-40B4-BE49-F238E27FC236}">
                <a16:creationId xmlns:a16="http://schemas.microsoft.com/office/drawing/2014/main" id="{24A3189A-A040-9A15-A350-53ECAD5C0009}"/>
              </a:ext>
            </a:extLst>
          </p:cNvPr>
          <p:cNvSpPr>
            <a:spLocks noGrp="1"/>
          </p:cNvSpPr>
          <p:nvPr>
            <p:ph idx="1"/>
          </p:nvPr>
        </p:nvSpPr>
        <p:spPr>
          <a:xfrm>
            <a:off x="457200" y="1700808"/>
            <a:ext cx="8229600" cy="4623792"/>
          </a:xfrm>
        </p:spPr>
        <p:txBody>
          <a:bodyPr>
            <a:normAutofit/>
          </a:bodyPr>
          <a:lstStyle/>
          <a:p>
            <a:pPr marL="0" indent="0" algn="just">
              <a:buNone/>
            </a:pPr>
            <a:r>
              <a:rPr lang="hu-HU" sz="2400" dirty="0">
                <a:effectLst/>
                <a:latin typeface="Arial" panose="020B0604020202020204" pitchFamily="34" charset="0"/>
                <a:ea typeface="Calibri" panose="020F0502020204030204" pitchFamily="34" charset="0"/>
              </a:rPr>
              <a:t>A</a:t>
            </a:r>
            <a:endParaRPr lang="hu-HU" sz="2400" dirty="0">
              <a:latin typeface="Calibri" panose="020F0502020204030204" pitchFamily="34" charset="0"/>
              <a:ea typeface="Calibri" panose="020F0502020204030204" pitchFamily="34" charset="0"/>
              <a:cs typeface="Calibri" panose="020F0502020204030204" pitchFamily="34" charset="0"/>
            </a:endParaRPr>
          </a:p>
        </p:txBody>
      </p:sp>
      <p:pic>
        <p:nvPicPr>
          <p:cNvPr id="5" name="Kép 4">
            <a:extLst>
              <a:ext uri="{FF2B5EF4-FFF2-40B4-BE49-F238E27FC236}">
                <a16:creationId xmlns:a16="http://schemas.microsoft.com/office/drawing/2014/main" id="{E8A16461-DC17-E3B7-DB35-DDB951C70D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1130440"/>
            <a:ext cx="3920653" cy="5725099"/>
          </a:xfrm>
          <a:prstGeom prst="rect">
            <a:avLst/>
          </a:prstGeom>
        </p:spPr>
      </p:pic>
      <p:sp>
        <p:nvSpPr>
          <p:cNvPr id="7" name="Szövegdoboz 6">
            <a:extLst>
              <a:ext uri="{FF2B5EF4-FFF2-40B4-BE49-F238E27FC236}">
                <a16:creationId xmlns:a16="http://schemas.microsoft.com/office/drawing/2014/main" id="{BC6C7731-3726-8346-D10F-C018DDC454BD}"/>
              </a:ext>
            </a:extLst>
          </p:cNvPr>
          <p:cNvSpPr txBox="1"/>
          <p:nvPr/>
        </p:nvSpPr>
        <p:spPr>
          <a:xfrm>
            <a:off x="4211960" y="2971800"/>
            <a:ext cx="4572000" cy="1569660"/>
          </a:xfrm>
          <a:prstGeom prst="rect">
            <a:avLst/>
          </a:prstGeom>
          <a:noFill/>
        </p:spPr>
        <p:txBody>
          <a:bodyPr wrap="square" rtlCol="0">
            <a:spAutoFit/>
          </a:bodyPr>
          <a:lstStyle/>
          <a:p>
            <a:pPr marL="0" indent="0" algn="just">
              <a:buNone/>
            </a:pPr>
            <a:r>
              <a:rPr lang="hu-HU" sz="2400" dirty="0">
                <a:effectLst/>
                <a:latin typeface="Calibri" panose="020F0502020204030204" pitchFamily="34" charset="0"/>
                <a:ea typeface="Calibri" panose="020F0502020204030204" pitchFamily="34" charset="0"/>
                <a:cs typeface="Calibri" panose="020F0502020204030204" pitchFamily="34" charset="0"/>
              </a:rPr>
              <a:t>Borsod-Torna-Gömör Egyesület tervezési területén elhelyezkedő, a felhívás keretében jogosult települések.</a:t>
            </a:r>
          </a:p>
        </p:txBody>
      </p:sp>
    </p:spTree>
    <p:extLst>
      <p:ext uri="{BB962C8B-B14F-4D97-AF65-F5344CB8AC3E}">
        <p14:creationId xmlns:p14="http://schemas.microsoft.com/office/powerpoint/2010/main" val="2709057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61E558F-DD22-6B6F-F3CB-4A2DB12386A3}"/>
              </a:ext>
            </a:extLst>
          </p:cNvPr>
          <p:cNvSpPr>
            <a:spLocks noGrp="1"/>
          </p:cNvSpPr>
          <p:nvPr>
            <p:ph type="title"/>
          </p:nvPr>
        </p:nvSpPr>
        <p:spPr>
          <a:xfrm>
            <a:off x="457200" y="980728"/>
            <a:ext cx="8229600" cy="432048"/>
          </a:xfrm>
        </p:spPr>
        <p:txBody>
          <a:bodyPr>
            <a:normAutofit fontScale="90000"/>
          </a:bodyPr>
          <a:lstStyle/>
          <a:p>
            <a:r>
              <a:rPr lang="hu-HU" sz="4500" dirty="0"/>
              <a:t>A TK benyújtásának határideje</a:t>
            </a:r>
          </a:p>
        </p:txBody>
      </p:sp>
      <p:sp>
        <p:nvSpPr>
          <p:cNvPr id="3" name="Tartalom helye 2">
            <a:extLst>
              <a:ext uri="{FF2B5EF4-FFF2-40B4-BE49-F238E27FC236}">
                <a16:creationId xmlns:a16="http://schemas.microsoft.com/office/drawing/2014/main" id="{AF810083-8569-6DFD-5925-ACD7E7CE0AC9}"/>
              </a:ext>
            </a:extLst>
          </p:cNvPr>
          <p:cNvSpPr>
            <a:spLocks noGrp="1"/>
          </p:cNvSpPr>
          <p:nvPr>
            <p:ph idx="1"/>
          </p:nvPr>
        </p:nvSpPr>
        <p:spPr>
          <a:xfrm>
            <a:off x="457200" y="1700808"/>
            <a:ext cx="8229600" cy="4623792"/>
          </a:xfrm>
        </p:spPr>
        <p:txBody>
          <a:bodyPr/>
          <a:lstStyle/>
          <a:p>
            <a:pPr marL="0" indent="0">
              <a:buNone/>
            </a:pPr>
            <a:r>
              <a:rPr lang="hu-HU" dirty="0">
                <a:latin typeface="+mj-lt"/>
              </a:rPr>
              <a:t>1. benyújtási szakasz: </a:t>
            </a:r>
          </a:p>
          <a:p>
            <a:pPr marL="0" indent="0">
              <a:buNone/>
            </a:pPr>
            <a:r>
              <a:rPr lang="hu-HU" dirty="0">
                <a:latin typeface="+mj-lt"/>
              </a:rPr>
              <a:t>	2025.10.01. - 2025.10.14. </a:t>
            </a:r>
          </a:p>
          <a:p>
            <a:pPr marL="0" indent="0">
              <a:buNone/>
            </a:pPr>
            <a:r>
              <a:rPr lang="hu-HU" dirty="0">
                <a:latin typeface="+mj-lt"/>
              </a:rPr>
              <a:t>2. benyújtási szakasz: </a:t>
            </a:r>
          </a:p>
          <a:p>
            <a:pPr marL="0" indent="0">
              <a:buNone/>
            </a:pPr>
            <a:r>
              <a:rPr lang="hu-HU" dirty="0">
                <a:latin typeface="+mj-lt"/>
              </a:rPr>
              <a:t>	2025.10.22. - 2025.11.04. </a:t>
            </a:r>
          </a:p>
          <a:p>
            <a:pPr marL="0" indent="0">
              <a:buNone/>
            </a:pPr>
            <a:r>
              <a:rPr lang="hu-HU" dirty="0">
                <a:latin typeface="+mj-lt"/>
              </a:rPr>
              <a:t>3. benyújtási szakasz: </a:t>
            </a:r>
          </a:p>
          <a:p>
            <a:pPr marL="0" indent="0">
              <a:buNone/>
            </a:pPr>
            <a:r>
              <a:rPr lang="hu-HU" dirty="0">
                <a:latin typeface="+mj-lt"/>
              </a:rPr>
              <a:t>	2026.03.11. - 2026.03.24. </a:t>
            </a:r>
          </a:p>
          <a:p>
            <a:pPr marL="0" indent="0">
              <a:buNone/>
            </a:pPr>
            <a:r>
              <a:rPr lang="hu-HU" dirty="0">
                <a:latin typeface="+mj-lt"/>
              </a:rPr>
              <a:t>4. benyújtási szakasz: </a:t>
            </a:r>
          </a:p>
          <a:p>
            <a:pPr marL="0" indent="0">
              <a:buNone/>
            </a:pPr>
            <a:r>
              <a:rPr lang="hu-HU" dirty="0">
                <a:latin typeface="+mj-lt"/>
              </a:rPr>
              <a:t>	2026.04.01. - 2026.04.14.</a:t>
            </a:r>
          </a:p>
        </p:txBody>
      </p:sp>
    </p:spTree>
    <p:extLst>
      <p:ext uri="{BB962C8B-B14F-4D97-AF65-F5344CB8AC3E}">
        <p14:creationId xmlns:p14="http://schemas.microsoft.com/office/powerpoint/2010/main" val="38512583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Áramlás">
  <a:themeElements>
    <a:clrScheme name="Áramlás">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Áramlás">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Áramlás">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1960</TotalTime>
  <Words>1728</Words>
  <Application>Microsoft Office PowerPoint</Application>
  <PresentationFormat>Diavetítés a képernyőre (4:3 oldalarány)</PresentationFormat>
  <Paragraphs>165</Paragraphs>
  <Slides>25</Slides>
  <Notes>0</Notes>
  <HiddenSlides>0</HiddenSlides>
  <MMClips>0</MMClips>
  <ScaleCrop>false</ScaleCrop>
  <HeadingPairs>
    <vt:vector size="6" baseType="variant">
      <vt:variant>
        <vt:lpstr>Használt betűtípusok</vt:lpstr>
      </vt:variant>
      <vt:variant>
        <vt:i4>6</vt:i4>
      </vt:variant>
      <vt:variant>
        <vt:lpstr>Téma</vt:lpstr>
      </vt:variant>
      <vt:variant>
        <vt:i4>1</vt:i4>
      </vt:variant>
      <vt:variant>
        <vt:lpstr>Diacímek</vt:lpstr>
      </vt:variant>
      <vt:variant>
        <vt:i4>25</vt:i4>
      </vt:variant>
    </vt:vector>
  </HeadingPairs>
  <TitlesOfParts>
    <vt:vector size="32" baseType="lpstr">
      <vt:lpstr>Arial</vt:lpstr>
      <vt:lpstr>Calibri</vt:lpstr>
      <vt:lpstr>Calibri Light</vt:lpstr>
      <vt:lpstr>Constantia</vt:lpstr>
      <vt:lpstr>Wingdings</vt:lpstr>
      <vt:lpstr>Wingdings 2</vt:lpstr>
      <vt:lpstr>Áramlás</vt:lpstr>
      <vt:lpstr>               Borsod-Torna-Gömör Védjegyhálózat fejlesztése  KAP-RD57-011-1-25 </vt:lpstr>
      <vt:lpstr>Rövid összefoglaló</vt:lpstr>
      <vt:lpstr>CÉLOK</vt:lpstr>
      <vt:lpstr>Ki pályázhat?</vt:lpstr>
      <vt:lpstr>Ki pályázhat?</vt:lpstr>
      <vt:lpstr>Elvárások az 1. célterület esetében:</vt:lpstr>
      <vt:lpstr>Elvárások a 2. célterület esetében:</vt:lpstr>
      <vt:lpstr>Melyik településre lehet pályázni?</vt:lpstr>
      <vt:lpstr>A TK benyújtásának határideje</vt:lpstr>
      <vt:lpstr>Mik a pályázat legfontosabb részletei?</vt:lpstr>
      <vt:lpstr>Mire vehető igénybe a támogatás? </vt:lpstr>
      <vt:lpstr>Az elszámolható költségek mértéke és aránya </vt:lpstr>
      <vt:lpstr>HACS specifikus elvárások:</vt:lpstr>
      <vt:lpstr>Tartalmi értékelési szempontok</vt:lpstr>
      <vt:lpstr>Tartalmi értékelési szempontok</vt:lpstr>
      <vt:lpstr>Műveletterv</vt:lpstr>
      <vt:lpstr>Műveletterv</vt:lpstr>
      <vt:lpstr>A kiválasztás menete</vt:lpstr>
      <vt:lpstr>További fontos információk: </vt:lpstr>
      <vt:lpstr>Miket kell a LEADER pályázat mellékleteként becsatolni? </vt:lpstr>
      <vt:lpstr>Miket kell a LEADER pályázat mellékleteként becsatolni? </vt:lpstr>
      <vt:lpstr>Az árajánlat kötelező tartalmi elemei</vt:lpstr>
      <vt:lpstr>Az árajánlat kötelező tartalmi elemei</vt:lpstr>
      <vt:lpstr>Miket kell a beadáshoz elintézni?</vt:lpstr>
      <vt:lpstr>Köszönöm a figyelmet!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Cselekvési terv</dc:title>
  <dc:creator>Mariann</dc:creator>
  <cp:lastModifiedBy>oroszviktor@btge.hu</cp:lastModifiedBy>
  <cp:revision>337</cp:revision>
  <cp:lastPrinted>2024-10-09T07:24:33Z</cp:lastPrinted>
  <dcterms:created xsi:type="dcterms:W3CDTF">2016-02-08T14:55:44Z</dcterms:created>
  <dcterms:modified xsi:type="dcterms:W3CDTF">2025-08-26T10:58:01Z</dcterms:modified>
</cp:coreProperties>
</file>